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ms-office.legacyDiagramTex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legacyDocTextInfo.bin" ContentType="application/vnd.ms-office.legacyDocTextInf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53"/>
  </p:notesMasterIdLst>
  <p:sldIdLst>
    <p:sldId id="508" r:id="rId2"/>
    <p:sldId id="509" r:id="rId3"/>
    <p:sldId id="513" r:id="rId4"/>
    <p:sldId id="635" r:id="rId5"/>
    <p:sldId id="636" r:id="rId6"/>
    <p:sldId id="637" r:id="rId7"/>
    <p:sldId id="638" r:id="rId8"/>
    <p:sldId id="515" r:id="rId9"/>
    <p:sldId id="516" r:id="rId10"/>
    <p:sldId id="518" r:id="rId11"/>
    <p:sldId id="519" r:id="rId12"/>
    <p:sldId id="517" r:id="rId13"/>
    <p:sldId id="520" r:id="rId14"/>
    <p:sldId id="634" r:id="rId15"/>
    <p:sldId id="539" r:id="rId16"/>
    <p:sldId id="639" r:id="rId17"/>
    <p:sldId id="640" r:id="rId18"/>
    <p:sldId id="557" r:id="rId19"/>
    <p:sldId id="558" r:id="rId20"/>
    <p:sldId id="559" r:id="rId21"/>
    <p:sldId id="563" r:id="rId22"/>
    <p:sldId id="564" r:id="rId23"/>
    <p:sldId id="566" r:id="rId24"/>
    <p:sldId id="567" r:id="rId25"/>
    <p:sldId id="568" r:id="rId26"/>
    <p:sldId id="608" r:id="rId27"/>
    <p:sldId id="609" r:id="rId28"/>
    <p:sldId id="610" r:id="rId29"/>
    <p:sldId id="611" r:id="rId30"/>
    <p:sldId id="612" r:id="rId31"/>
    <p:sldId id="613" r:id="rId32"/>
    <p:sldId id="614" r:id="rId33"/>
    <p:sldId id="615" r:id="rId34"/>
    <p:sldId id="616" r:id="rId35"/>
    <p:sldId id="617" r:id="rId36"/>
    <p:sldId id="618" r:id="rId37"/>
    <p:sldId id="619" r:id="rId38"/>
    <p:sldId id="620" r:id="rId39"/>
    <p:sldId id="621" r:id="rId40"/>
    <p:sldId id="622" r:id="rId41"/>
    <p:sldId id="623" r:id="rId42"/>
    <p:sldId id="624" r:id="rId43"/>
    <p:sldId id="625" r:id="rId44"/>
    <p:sldId id="626" r:id="rId45"/>
    <p:sldId id="627" r:id="rId46"/>
    <p:sldId id="628" r:id="rId47"/>
    <p:sldId id="629" r:id="rId48"/>
    <p:sldId id="630" r:id="rId49"/>
    <p:sldId id="631" r:id="rId50"/>
    <p:sldId id="632" r:id="rId51"/>
    <p:sldId id="633" r:id="rId5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8D7"/>
    <a:srgbClr val="FEF2E8"/>
    <a:srgbClr val="FEE8D6"/>
    <a:srgbClr val="0A5C6C"/>
    <a:srgbClr val="FFFF00"/>
    <a:srgbClr val="FF6600"/>
    <a:srgbClr val="FF0000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52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microsoft.com/office/2006/relationships/legacyDocTextInfo" Target="legacyDocTextInfo.bin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4" Type="http://schemas.microsoft.com/office/2006/relationships/legacyDiagramText" Target="legacyDiagramText4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63EE8C5-DC71-4878-AC65-433B35721C35}" type="datetimeFigureOut">
              <a:rPr lang="en-US"/>
              <a:pPr>
                <a:defRPr/>
              </a:pPr>
              <a:t>10/28/2013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B766C49-D0AD-41CF-AC46-D9F210E0D9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ea"/>
            </a:endParaRPr>
          </a:p>
        </p:txBody>
      </p:sp>
      <p:sp>
        <p:nvSpPr>
          <p:cNvPr id="15363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D8374B3C-B800-479A-AA94-1A5A829B570C}" type="slidenum">
              <a:rPr lang="en-US" altLang="zh-CN" sz="1200">
                <a:latin typeface="+mn-lt"/>
                <a:ea typeface="+mn-ea"/>
              </a:rPr>
              <a:pPr algn="r">
                <a:defRPr/>
              </a:pPr>
              <a:t>1</a:t>
            </a:fld>
            <a:endParaRPr lang="en-US" altLang="zh-CN" sz="1200"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ea"/>
            </a:endParaRPr>
          </a:p>
        </p:txBody>
      </p:sp>
      <p:sp>
        <p:nvSpPr>
          <p:cNvPr id="15363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15853795-631D-49C4-AABE-4CA60F5EA3A5}" type="slidenum">
              <a:rPr lang="en-US" altLang="zh-CN" sz="1200">
                <a:latin typeface="+mn-lt"/>
                <a:ea typeface="+mn-ea"/>
              </a:rPr>
              <a:pPr algn="r">
                <a:defRPr/>
              </a:pPr>
              <a:t>2</a:t>
            </a:fld>
            <a:endParaRPr lang="en-US" altLang="zh-CN" sz="1200"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4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142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4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413DA-EB21-4D65-A02C-7C767B0E4D48}" type="datetimeFigureOut">
              <a:rPr lang="en-US"/>
              <a:pPr>
                <a:defRPr/>
              </a:pPr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A78C1-8BF7-4F6B-ACCF-34C3FBD5F0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98AFF-64EF-4702-8D68-6980C400CA70}" type="datetimeFigureOut">
              <a:rPr lang="en-US"/>
              <a:pPr>
                <a:defRPr/>
              </a:pPr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C193E-8F16-4383-BB76-2CA9FC27BC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9B26E-5A88-456A-88EC-C820F474BA9D}" type="datetimeFigureOut">
              <a:rPr lang="en-US"/>
              <a:pPr>
                <a:defRPr/>
              </a:pPr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04586-ECC7-46F5-8217-39CE13C5B9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68E81-63BF-4BF2-B26E-B5E37A65A3C1}" type="datetimeFigureOut">
              <a:rPr lang="en-US"/>
              <a:pPr>
                <a:defRPr/>
              </a:pPr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B97F8-D51B-4AE6-BE04-4769E3EC1B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1B011-E9F7-4027-B1D5-8E45AC623A93}" type="datetimeFigureOut">
              <a:rPr lang="en-US"/>
              <a:pPr>
                <a:defRPr/>
              </a:pPr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65FA2-0D23-4663-A7EE-DF9C3237CC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9CE83-30CC-4E47-9E3F-D59619651FA1}" type="datetimeFigureOut">
              <a:rPr lang="en-US"/>
              <a:pPr>
                <a:defRPr/>
              </a:pPr>
              <a:t>10/28/2013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CBEB4-AD31-4F0E-B990-F9DA355073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50800" dir="5400000" algn="ctr" rotWithShape="0">
                    <a:schemeClr val="bg1">
                      <a:lumMod val="85000"/>
                    </a:schemeClr>
                  </a:outerShdw>
                </a:effectLs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chemeClr val="bg2">
                    <a:lumMod val="50000"/>
                  </a:schemeClr>
                </a:solidFill>
                <a:effectLst>
                  <a:outerShdw blurRad="50800" dist="50800" dir="5400000" algn="ctr" rotWithShape="0">
                    <a:schemeClr val="bg1">
                      <a:lumMod val="85000"/>
                    </a:schemeClr>
                  </a:outerShdw>
                </a:effectLs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D6FF7-709E-439D-8398-3BDB335F5A87}" type="datetimeFigureOut">
              <a:rPr lang="en-US"/>
              <a:pPr>
                <a:defRPr/>
              </a:pPr>
              <a:t>10/28/2013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79505-4F35-4B73-AC05-BDE4BC910C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9E0AE-8E8A-4813-85A8-0ECA85A6016E}" type="datetimeFigureOut">
              <a:rPr lang="en-US"/>
              <a:pPr>
                <a:defRPr/>
              </a:pPr>
              <a:t>10/28/2013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4FABB-FE67-4BA7-9E3F-285931A0F5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352DE-60C5-4D05-8555-CCC1EA1A0EE4}" type="datetimeFigureOut">
              <a:rPr lang="en-US"/>
              <a:pPr>
                <a:defRPr/>
              </a:pPr>
              <a:t>10/28/2013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E66CB-9232-4B8C-B3C8-AA7F5DB2EC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1C018-6381-4F5A-86CF-4D006B75C7F9}" type="datetimeFigureOut">
              <a:rPr lang="en-US"/>
              <a:pPr>
                <a:defRPr/>
              </a:pPr>
              <a:t>10/28/2013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94917-03B7-4DA8-B0AA-7C95B15FB4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EE084-BD2B-4336-9ECC-DFE5BEECD9A9}" type="datetimeFigureOut">
              <a:rPr lang="en-US"/>
              <a:pPr>
                <a:defRPr/>
              </a:pPr>
              <a:t>10/28/2013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11BAB-E0C9-431C-9CC9-248829264D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2DDE55E5-B2D4-448A-A047-F73A6601FB21}" type="datetimeFigureOut">
              <a:rPr lang="en-US"/>
              <a:pPr>
                <a:defRPr/>
              </a:pPr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4F3D5167-4707-4127-BB0D-6C0EDFBE0A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0A5C6C"/>
          </a:solidFill>
          <a:effectLst>
            <a:glow rad="63500">
              <a:srgbClr val="FDE8D7"/>
            </a:glo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0A5C6C"/>
          </a:solidFill>
          <a:latin typeface="Century Gothic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0A5C6C"/>
          </a:solidFill>
          <a:latin typeface="Century Gothic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0A5C6C"/>
          </a:solidFill>
          <a:latin typeface="Century Gothic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0A5C6C"/>
          </a:solidFill>
          <a:latin typeface="Century Gothic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A5C6C"/>
          </a:solidFill>
          <a:latin typeface="Century Gothic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A5C6C"/>
          </a:solidFill>
          <a:latin typeface="Century Gothic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A5C6C"/>
          </a:solidFill>
          <a:latin typeface="Century Gothic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A5C6C"/>
          </a:solidFill>
          <a:latin typeface="Century Gothic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Blip>
          <a:blip r:embed="rId14"/>
        </a:buBlip>
        <a:defRPr sz="3200" kern="1200">
          <a:solidFill>
            <a:srgbClr val="08684E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Blip>
          <a:blip r:embed="rId15"/>
        </a:buBlip>
        <a:defRPr sz="2800" kern="1200">
          <a:solidFill>
            <a:srgbClr val="08684E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400" kern="1200">
          <a:solidFill>
            <a:srgbClr val="08684E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Blip>
          <a:blip r:embed="rId15"/>
        </a:buBlip>
        <a:defRPr sz="2000" kern="1200">
          <a:solidFill>
            <a:srgbClr val="08684E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Blip>
          <a:blip r:embed="rId16"/>
        </a:buBlip>
        <a:defRPr sz="2000" kern="1200">
          <a:solidFill>
            <a:srgbClr val="08684E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8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8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6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16"/>
        </a:buBlip>
        <a:defRPr sz="14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.baidu.com/i?ct=503316480&amp;z=0&amp;tn=baiduimagedetail&amp;word=%CD%BA%F0%D5&amp;in=21848&amp;cl=2&amp;lm=-1&amp;pn=4&amp;rn=1&amp;di=18662558415&amp;ln=1&amp;fr=&amp;ic=0&amp;s=0&amp;se=1&amp;sme=0&amp;tab=&amp;width=&amp;height=&amp;face=0&amp;fb=0" TargetMode="External"/><Relationship Id="rId3" Type="http://schemas.openxmlformats.org/officeDocument/2006/relationships/image" Target="../media/image8.jpeg"/><Relationship Id="rId7" Type="http://schemas.openxmlformats.org/officeDocument/2006/relationships/image" Target="../media/image10.jpeg"/><Relationship Id="rId2" Type="http://schemas.openxmlformats.org/officeDocument/2006/relationships/hyperlink" Target="http://image.baidu.com/i?ct=503316480&amp;z=0&amp;tn=baiduimagedetail&amp;word=%C1%FD%D6%D0%C4%F1&amp;in=27249&amp;cl=2&amp;lm=-1&amp;pn=16&amp;rn=1&amp;di=14190035010&amp;ln=1&amp;fr=&amp;ic=0&amp;s=0&amp;se=1&amp;sme=0&amp;tab=&amp;width=&amp;height=&amp;face=0&amp;fb=0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image.baidu.com/i?ct=503316480&amp;z=0&amp;tn=baiduimagedetail&amp;word=%CA%DC%C9%CB%B5%C4%D0%A1%C4%F1&amp;in=13290&amp;cl=2&amp;lm=-1&amp;pn=32&amp;rn=1&amp;di=45356459970&amp;ln=1&amp;fr=&amp;ic=0&amp;s=0&amp;se=1&amp;sme=0&amp;tab=&amp;width=&amp;height=&amp;face=0&amp;fb=0" TargetMode="External"/><Relationship Id="rId5" Type="http://schemas.openxmlformats.org/officeDocument/2006/relationships/image" Target="../media/image9.jpeg"/><Relationship Id="rId4" Type="http://schemas.openxmlformats.org/officeDocument/2006/relationships/hyperlink" Target="http://image.baidu.com/i?ct=503316480&amp;z=0&amp;tn=baiduimagedetail&amp;word=%B4%F3%D1%E3&amp;in=387&amp;cl=2&amp;lm=-1&amp;pn=103&amp;rn=1&amp;di=21025754310&amp;ln=1&amp;fr=&amp;ic=0&amp;s=0&amp;se=1&amp;sme=0&amp;tab=&amp;width=&amp;height=&amp;face=0&amp;fb=0" TargetMode="External"/><Relationship Id="rId9" Type="http://schemas.openxmlformats.org/officeDocument/2006/relationships/image" Target="../media/image11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ctrTitle" idx="4294967295"/>
          </p:nvPr>
        </p:nvSpPr>
        <p:spPr bwMode="auto">
          <a:xfrm>
            <a:off x="755650" y="2276475"/>
            <a:ext cx="7772400" cy="1470025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zh-CN" altLang="en-US" sz="6000" b="1" dirty="0" smtClean="0">
                <a:solidFill>
                  <a:srgbClr val="C00000"/>
                </a:solidFill>
                <a:effectLst/>
                <a:latin typeface="黑体" pitchFamily="2" charset="-122"/>
                <a:ea typeface="黑体" pitchFamily="2" charset="-122"/>
                <a:cs typeface="Arial" charset="0"/>
              </a:rPr>
              <a:t>团体辅导与</a:t>
            </a:r>
            <a:r>
              <a:rPr lang="en-US" altLang="zh-CN" sz="6000" b="1" dirty="0" smtClean="0">
                <a:solidFill>
                  <a:srgbClr val="C00000"/>
                </a:solidFill>
                <a:effectLst/>
                <a:latin typeface="黑体" pitchFamily="2" charset="-122"/>
                <a:ea typeface="黑体" pitchFamily="2" charset="-122"/>
                <a:cs typeface="Arial" charset="0"/>
              </a:rPr>
              <a:t/>
            </a:r>
            <a:br>
              <a:rPr lang="en-US" altLang="zh-CN" sz="6000" b="1" dirty="0" smtClean="0">
                <a:solidFill>
                  <a:srgbClr val="C00000"/>
                </a:solidFill>
                <a:effectLst/>
                <a:latin typeface="黑体" pitchFamily="2" charset="-122"/>
                <a:ea typeface="黑体" pitchFamily="2" charset="-122"/>
                <a:cs typeface="Arial" charset="0"/>
              </a:rPr>
            </a:br>
            <a:r>
              <a:rPr lang="zh-CN" altLang="en-US" sz="6000" b="1" dirty="0" smtClean="0">
                <a:solidFill>
                  <a:srgbClr val="C00000"/>
                </a:solidFill>
                <a:effectLst/>
                <a:latin typeface="黑体" pitchFamily="2" charset="-122"/>
                <a:ea typeface="黑体" pitchFamily="2" charset="-122"/>
                <a:cs typeface="Arial" charset="0"/>
              </a:rPr>
              <a:t>中小学生的心理成长</a:t>
            </a:r>
            <a:r>
              <a:rPr lang="zh-CN" altLang="en-US" sz="4000" dirty="0" smtClean="0">
                <a:solidFill>
                  <a:schemeClr val="tx1"/>
                </a:solidFill>
                <a:effectLst/>
                <a:ea typeface="黑体" pitchFamily="2" charset="-122"/>
                <a:cs typeface="Arial" charset="0"/>
              </a:rPr>
              <a:t/>
            </a:r>
            <a:br>
              <a:rPr lang="zh-CN" altLang="en-US" sz="4000" dirty="0" smtClean="0">
                <a:solidFill>
                  <a:schemeClr val="tx1"/>
                </a:solidFill>
                <a:effectLst/>
                <a:ea typeface="黑体" pitchFamily="2" charset="-122"/>
                <a:cs typeface="Arial" charset="0"/>
              </a:rPr>
            </a:br>
            <a:r>
              <a:rPr lang="zh-CN" altLang="en-US" sz="4000" dirty="0" smtClean="0">
                <a:solidFill>
                  <a:schemeClr val="tx1"/>
                </a:solidFill>
                <a:effectLst/>
                <a:ea typeface="黑体" pitchFamily="2" charset="-122"/>
                <a:cs typeface="Arial" charset="0"/>
              </a:rPr>
              <a:t/>
            </a:r>
            <a:br>
              <a:rPr lang="zh-CN" altLang="en-US" sz="4000" dirty="0" smtClean="0">
                <a:solidFill>
                  <a:schemeClr val="tx1"/>
                </a:solidFill>
                <a:effectLst/>
                <a:ea typeface="黑体" pitchFamily="2" charset="-122"/>
                <a:cs typeface="Arial" charset="0"/>
              </a:rPr>
            </a:br>
            <a:r>
              <a:rPr lang="zh-CN" altLang="en-US" sz="3600" dirty="0" smtClean="0"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Arial" charset="0"/>
              </a:rPr>
              <a:t>张焰</a:t>
            </a:r>
            <a:r>
              <a:rPr lang="zh-CN" altLang="en-US" sz="3600" dirty="0" smtClean="0">
                <a:solidFill>
                  <a:schemeClr val="tx1"/>
                </a:solidFill>
                <a:effectLst/>
                <a:latin typeface="Times New Roman" pitchFamily="18" charset="0"/>
                <a:ea typeface="黑体" pitchFamily="2" charset="-122"/>
                <a:cs typeface="Arial" charset="0"/>
              </a:rPr>
              <a:t/>
            </a:r>
            <a:br>
              <a:rPr lang="zh-CN" altLang="en-US" sz="3600" dirty="0" smtClean="0">
                <a:solidFill>
                  <a:schemeClr val="tx1"/>
                </a:solidFill>
                <a:effectLst/>
                <a:latin typeface="Times New Roman" pitchFamily="18" charset="0"/>
                <a:ea typeface="黑体" pitchFamily="2" charset="-122"/>
                <a:cs typeface="Arial" charset="0"/>
              </a:rPr>
            </a:br>
            <a:r>
              <a:rPr lang="en-US" altLang="zh-CN" sz="3600" dirty="0" smtClean="0">
                <a:solidFill>
                  <a:schemeClr val="tx1"/>
                </a:solidFill>
                <a:effectLst/>
                <a:latin typeface="Times New Roman" pitchFamily="18" charset="0"/>
                <a:ea typeface="黑体" pitchFamily="2" charset="-122"/>
                <a:cs typeface="Arial" charset="0"/>
              </a:rPr>
              <a:t>zhangyan67cn@sina.com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Rectangle 2"/>
          <p:cNvSpPr>
            <a:spLocks noGrp="1"/>
          </p:cNvSpPr>
          <p:nvPr>
            <p:ph type="ctrTitle"/>
          </p:nvPr>
        </p:nvSpPr>
        <p:spPr bwMode="auto">
          <a:xfrm>
            <a:off x="420688" y="692150"/>
            <a:ext cx="8229600" cy="1214438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solidFill>
                  <a:srgbClr val="FF0000"/>
                </a:solidFill>
                <a:effectLst/>
                <a:ea typeface="隶书" pitchFamily="49" charset="-122"/>
              </a:rPr>
              <a:t>自主</a:t>
            </a:r>
            <a:r>
              <a:rPr lang="zh-CN" altLang="en-US" smtClean="0">
                <a:solidFill>
                  <a:schemeClr val="tx1"/>
                </a:solidFill>
                <a:effectLst/>
                <a:ea typeface="隶书" pitchFamily="49" charset="-122"/>
              </a:rPr>
              <a:t>源于我们的自由意志 </a:t>
            </a:r>
          </a:p>
        </p:txBody>
      </p:sp>
      <p:sp>
        <p:nvSpPr>
          <p:cNvPr id="197634" name="Oval 3"/>
          <p:cNvSpPr>
            <a:spLocks noChangeArrowheads="1"/>
          </p:cNvSpPr>
          <p:nvPr/>
        </p:nvSpPr>
        <p:spPr bwMode="auto">
          <a:xfrm>
            <a:off x="1843088" y="4292600"/>
            <a:ext cx="2486025" cy="969963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91435" tIns="45718" rIns="91435" bIns="45718" anchor="ctr"/>
          <a:lstStyle/>
          <a:p>
            <a:pPr algn="ctr"/>
            <a:r>
              <a:rPr lang="zh-CN" altLang="en-US" sz="3200" b="1">
                <a:solidFill>
                  <a:srgbClr val="FF9900"/>
                </a:solidFill>
                <a:latin typeface="Verdana" pitchFamily="34" charset="0"/>
              </a:rPr>
              <a:t>自发</a:t>
            </a:r>
          </a:p>
        </p:txBody>
      </p:sp>
      <p:sp>
        <p:nvSpPr>
          <p:cNvPr id="197635" name="Oval 4"/>
          <p:cNvSpPr>
            <a:spLocks noChangeArrowheads="1"/>
          </p:cNvSpPr>
          <p:nvPr/>
        </p:nvSpPr>
        <p:spPr bwMode="auto">
          <a:xfrm>
            <a:off x="1843088" y="2770188"/>
            <a:ext cx="2486025" cy="968375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91435" tIns="45718" rIns="91435" bIns="45718" anchor="ctr"/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Verdana" pitchFamily="34" charset="0"/>
              </a:rPr>
              <a:t>被迫</a:t>
            </a:r>
            <a:endParaRPr lang="zh-CN" altLang="en-US" sz="320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197636" name="Oval 5"/>
          <p:cNvSpPr>
            <a:spLocks noChangeArrowheads="1"/>
          </p:cNvSpPr>
          <p:nvPr/>
        </p:nvSpPr>
        <p:spPr bwMode="auto">
          <a:xfrm>
            <a:off x="1685925" y="3532188"/>
            <a:ext cx="2566988" cy="968375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</p:spPr>
        <p:txBody>
          <a:bodyPr wrap="none" lIns="91435" tIns="45718" rIns="91435" bIns="45718" anchor="ctr"/>
          <a:lstStyle/>
          <a:p>
            <a:pPr algn="ctr"/>
            <a:r>
              <a:rPr lang="zh-CN" altLang="en-US" sz="3200" b="1">
                <a:latin typeface="Verdana" pitchFamily="34" charset="0"/>
              </a:rPr>
              <a:t>自  主</a:t>
            </a:r>
            <a:endParaRPr lang="zh-CN" altLang="en-US" sz="3200">
              <a:latin typeface="Verdana" pitchFamily="34" charset="0"/>
            </a:endParaRPr>
          </a:p>
        </p:txBody>
      </p:sp>
      <p:sp>
        <p:nvSpPr>
          <p:cNvPr id="197637" name="Rectangle 6"/>
          <p:cNvSpPr>
            <a:spLocks noChangeArrowheads="1"/>
          </p:cNvSpPr>
          <p:nvPr/>
        </p:nvSpPr>
        <p:spPr bwMode="auto">
          <a:xfrm>
            <a:off x="5884863" y="4638675"/>
            <a:ext cx="2332037" cy="623888"/>
          </a:xfrm>
          <a:prstGeom prst="rect">
            <a:avLst/>
          </a:prstGeom>
          <a:solidFill>
            <a:srgbClr val="00FF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91435" tIns="45718" rIns="91435" bIns="45718" anchor="ctr"/>
          <a:lstStyle/>
          <a:p>
            <a:pPr algn="ctr"/>
            <a:r>
              <a:rPr lang="zh-CN" altLang="en-US" sz="2800" b="1">
                <a:solidFill>
                  <a:srgbClr val="FF6600"/>
                </a:solidFill>
                <a:latin typeface="Verdana" pitchFamily="34" charset="0"/>
              </a:rPr>
              <a:t>我想要</a:t>
            </a:r>
            <a:r>
              <a:rPr lang="en-US" altLang="zh-CN" sz="2800" b="1">
                <a:solidFill>
                  <a:srgbClr val="FF6600"/>
                </a:solidFill>
              </a:rPr>
              <a:t>…</a:t>
            </a:r>
            <a:endParaRPr lang="en-US" altLang="zh-CN" sz="2800" b="1">
              <a:solidFill>
                <a:srgbClr val="FF6600"/>
              </a:solidFill>
              <a:latin typeface="Verdana" pitchFamily="34" charset="0"/>
            </a:endParaRPr>
          </a:p>
        </p:txBody>
      </p:sp>
      <p:sp>
        <p:nvSpPr>
          <p:cNvPr id="197638" name="Rectangle 7"/>
          <p:cNvSpPr>
            <a:spLocks noChangeArrowheads="1"/>
          </p:cNvSpPr>
          <p:nvPr/>
        </p:nvSpPr>
        <p:spPr bwMode="auto">
          <a:xfrm>
            <a:off x="5884863" y="2770188"/>
            <a:ext cx="2252662" cy="623887"/>
          </a:xfrm>
          <a:prstGeom prst="rect">
            <a:avLst/>
          </a:prstGeom>
          <a:solidFill>
            <a:srgbClr val="3399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91435" tIns="45718" rIns="91435" bIns="45718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Verdana" pitchFamily="34" charset="0"/>
              </a:rPr>
              <a:t>我应该 </a:t>
            </a:r>
            <a:r>
              <a:rPr lang="en-US" altLang="zh-CN" sz="2800" b="1">
                <a:solidFill>
                  <a:schemeClr val="bg1"/>
                </a:solidFill>
              </a:rPr>
              <a:t>…</a:t>
            </a:r>
            <a:endParaRPr lang="en-US" altLang="zh-CN" sz="2800" b="1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197639" name="Rectangle 8"/>
          <p:cNvSpPr>
            <a:spLocks noChangeArrowheads="1"/>
          </p:cNvSpPr>
          <p:nvPr/>
        </p:nvSpPr>
        <p:spPr bwMode="auto">
          <a:xfrm>
            <a:off x="5330825" y="3833813"/>
            <a:ext cx="3089275" cy="454025"/>
          </a:xfrm>
          <a:prstGeom prst="rect">
            <a:avLst/>
          </a:prstGeom>
          <a:solidFill>
            <a:srgbClr val="FF99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91435" tIns="45718" rIns="91435" bIns="45718" anchor="ctr"/>
          <a:lstStyle/>
          <a:p>
            <a:pPr algn="ctr"/>
            <a:r>
              <a:rPr lang="zh-CN" altLang="en-US" sz="2800" b="1">
                <a:latin typeface="Verdana" pitchFamily="34" charset="0"/>
              </a:rPr>
              <a:t>我决定（选择</a:t>
            </a:r>
            <a:r>
              <a:rPr lang="en-US" altLang="zh-CN" sz="2800" b="1"/>
              <a:t>…</a:t>
            </a:r>
            <a:r>
              <a:rPr lang="zh-CN" altLang="en-US" sz="2800" b="1">
                <a:latin typeface="Verdana" pitchFamily="34" charset="0"/>
              </a:rPr>
              <a:t>）</a:t>
            </a:r>
          </a:p>
        </p:txBody>
      </p:sp>
      <p:sp>
        <p:nvSpPr>
          <p:cNvPr id="197640" name="Line 9"/>
          <p:cNvSpPr>
            <a:spLocks noChangeShapeType="1"/>
          </p:cNvSpPr>
          <p:nvPr/>
        </p:nvSpPr>
        <p:spPr bwMode="auto">
          <a:xfrm flipH="1">
            <a:off x="4329113" y="3048000"/>
            <a:ext cx="1555750" cy="2079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97641" name="Line 10"/>
          <p:cNvSpPr>
            <a:spLocks noChangeShapeType="1"/>
          </p:cNvSpPr>
          <p:nvPr/>
        </p:nvSpPr>
        <p:spPr bwMode="auto">
          <a:xfrm flipH="1" flipV="1">
            <a:off x="4251325" y="4017963"/>
            <a:ext cx="1028700" cy="19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97642" name="Line 11"/>
          <p:cNvSpPr>
            <a:spLocks noChangeShapeType="1"/>
          </p:cNvSpPr>
          <p:nvPr/>
        </p:nvSpPr>
        <p:spPr bwMode="auto">
          <a:xfrm flipH="1" flipV="1">
            <a:off x="4329113" y="4778375"/>
            <a:ext cx="1555750" cy="2079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87050" name="AutoShape 10">
            <a:hlinkClick r:id="rId2" action="ppaction://hlinksldjump" highlightClick="1"/>
          </p:cNvPr>
          <p:cNvSpPr>
            <a:spLocks noChangeArrowheads="1"/>
          </p:cNvSpPr>
          <p:nvPr/>
        </p:nvSpPr>
        <p:spPr bwMode="gray">
          <a:xfrm>
            <a:off x="8243888" y="6165850"/>
            <a:ext cx="288925" cy="215900"/>
          </a:xfrm>
          <a:prstGeom prst="actionButtonBeginning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Rectangle 2"/>
          <p:cNvSpPr>
            <a:spLocks noGrp="1"/>
          </p:cNvSpPr>
          <p:nvPr>
            <p:ph type="ctrTitle"/>
          </p:nvPr>
        </p:nvSpPr>
        <p:spPr bwMode="auto">
          <a:xfrm>
            <a:off x="971550" y="260350"/>
            <a:ext cx="7358063" cy="125095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4000" smtClean="0">
                <a:solidFill>
                  <a:srgbClr val="FF0000"/>
                </a:solidFill>
                <a:effectLst/>
                <a:ea typeface="隶书" pitchFamily="49" charset="-122"/>
              </a:rPr>
              <a:t>自知</a:t>
            </a:r>
            <a:r>
              <a:rPr lang="en-US" altLang="zh-CN" sz="4000" smtClean="0">
                <a:effectLst/>
                <a:ea typeface="隶书" pitchFamily="49" charset="-122"/>
              </a:rPr>
              <a:t>——</a:t>
            </a:r>
            <a:r>
              <a:rPr lang="zh-CN" altLang="en-US" sz="4000" smtClean="0">
                <a:effectLst/>
                <a:ea typeface="隶书" pitchFamily="49" charset="-122"/>
              </a:rPr>
              <a:t>内部标准和自我评价</a:t>
            </a:r>
          </a:p>
        </p:txBody>
      </p:sp>
      <p:sp>
        <p:nvSpPr>
          <p:cNvPr id="139266" name="Rectangle 3"/>
          <p:cNvSpPr>
            <a:spLocks noGrp="1"/>
          </p:cNvSpPr>
          <p:nvPr>
            <p:ph type="subTitle" idx="1"/>
          </p:nvPr>
        </p:nvSpPr>
        <p:spPr>
          <a:xfrm>
            <a:off x="1331640" y="1484784"/>
            <a:ext cx="7337448" cy="4104456"/>
          </a:xfrm>
        </p:spPr>
        <p:txBody>
          <a:bodyPr/>
          <a:lstStyle/>
          <a:p>
            <a:pPr algn="l">
              <a:defRPr/>
            </a:pPr>
            <a:r>
              <a:rPr lang="en-US" altLang="zh-CN" sz="2700" b="1" dirty="0" smtClean="0">
                <a:solidFill>
                  <a:schemeClr val="accent4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700" b="1" dirty="0" smtClean="0">
                <a:solidFill>
                  <a:schemeClr val="accent4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语言</a:t>
            </a:r>
            <a:r>
              <a:rPr lang="en-US" altLang="zh-CN" sz="2700" b="1" dirty="0" smtClean="0">
                <a:solidFill>
                  <a:schemeClr val="accent4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-</a:t>
            </a:r>
            <a:r>
              <a:rPr lang="zh-CN" altLang="en-US" sz="2700" b="1" dirty="0" smtClean="0">
                <a:solidFill>
                  <a:schemeClr val="accent4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言语 </a:t>
            </a:r>
            <a:r>
              <a:rPr lang="en-US" altLang="zh-CN" sz="2700" b="1" dirty="0" smtClean="0">
                <a:solidFill>
                  <a:schemeClr val="accent4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(Verbal/Linguistic) </a:t>
            </a:r>
          </a:p>
          <a:p>
            <a:pPr algn="l">
              <a:defRPr/>
            </a:pPr>
            <a:r>
              <a:rPr lang="en-US" altLang="zh-CN" sz="2700" b="1" dirty="0" smtClean="0">
                <a:solidFill>
                  <a:srgbClr val="FFC00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700" b="1" dirty="0" smtClean="0">
                <a:solidFill>
                  <a:srgbClr val="FFC000"/>
                </a:solidFill>
                <a:latin typeface="楷体_GB2312" pitchFamily="49" charset="-122"/>
                <a:ea typeface="楷体_GB2312" pitchFamily="49" charset="-122"/>
              </a:rPr>
              <a:t>数理</a:t>
            </a:r>
            <a:r>
              <a:rPr lang="en-US" altLang="zh-CN" sz="2700" b="1" dirty="0" smtClean="0">
                <a:solidFill>
                  <a:srgbClr val="FFC000"/>
                </a:solidFill>
                <a:latin typeface="楷体_GB2312" pitchFamily="49" charset="-122"/>
                <a:ea typeface="楷体_GB2312" pitchFamily="49" charset="-122"/>
              </a:rPr>
              <a:t>-</a:t>
            </a:r>
            <a:r>
              <a:rPr lang="zh-CN" altLang="en-US" sz="2700" b="1" dirty="0" smtClean="0">
                <a:solidFill>
                  <a:srgbClr val="FFC000"/>
                </a:solidFill>
                <a:latin typeface="楷体_GB2312" pitchFamily="49" charset="-122"/>
                <a:ea typeface="楷体_GB2312" pitchFamily="49" charset="-122"/>
              </a:rPr>
              <a:t>逻辑 </a:t>
            </a:r>
            <a:r>
              <a:rPr lang="en-US" altLang="zh-CN" sz="2700" b="1" dirty="0" smtClean="0">
                <a:solidFill>
                  <a:srgbClr val="FFC000"/>
                </a:solidFill>
                <a:latin typeface="楷体_GB2312" pitchFamily="49" charset="-122"/>
                <a:ea typeface="楷体_GB2312" pitchFamily="49" charset="-122"/>
              </a:rPr>
              <a:t>(Logical/Mathematical) </a:t>
            </a:r>
          </a:p>
          <a:p>
            <a:pPr algn="l">
              <a:defRPr/>
            </a:pPr>
            <a:r>
              <a:rPr lang="en-US" altLang="zh-CN" sz="2700" b="1" dirty="0" smtClean="0">
                <a:solidFill>
                  <a:schemeClr val="accent4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700" b="1" dirty="0" smtClean="0">
                <a:solidFill>
                  <a:schemeClr val="accent4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视觉</a:t>
            </a:r>
            <a:r>
              <a:rPr lang="en-US" altLang="zh-CN" sz="2700" b="1" dirty="0" smtClean="0">
                <a:solidFill>
                  <a:schemeClr val="accent4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-</a:t>
            </a:r>
            <a:r>
              <a:rPr lang="zh-CN" altLang="en-US" sz="2700" b="1" dirty="0" smtClean="0">
                <a:solidFill>
                  <a:schemeClr val="accent4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空间 </a:t>
            </a:r>
            <a:r>
              <a:rPr lang="en-US" altLang="zh-CN" sz="2700" b="1" dirty="0" smtClean="0">
                <a:solidFill>
                  <a:schemeClr val="accent4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(Visual/Spatial) </a:t>
            </a:r>
          </a:p>
          <a:p>
            <a:pPr algn="l">
              <a:defRPr/>
            </a:pPr>
            <a:r>
              <a:rPr lang="en-US" altLang="zh-CN" sz="2700" b="1" dirty="0" smtClean="0">
                <a:solidFill>
                  <a:srgbClr val="FFC000"/>
                </a:solidFill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2700" b="1" dirty="0" smtClean="0">
                <a:solidFill>
                  <a:srgbClr val="FFC000"/>
                </a:solidFill>
                <a:latin typeface="楷体_GB2312" pitchFamily="49" charset="-122"/>
                <a:ea typeface="楷体_GB2312" pitchFamily="49" charset="-122"/>
              </a:rPr>
              <a:t>肢体</a:t>
            </a:r>
            <a:r>
              <a:rPr lang="en-US" altLang="zh-CN" sz="2700" b="1" dirty="0" smtClean="0">
                <a:solidFill>
                  <a:srgbClr val="FFC000"/>
                </a:solidFill>
                <a:latin typeface="楷体_GB2312" pitchFamily="49" charset="-122"/>
                <a:ea typeface="楷体_GB2312" pitchFamily="49" charset="-122"/>
              </a:rPr>
              <a:t>-</a:t>
            </a:r>
            <a:r>
              <a:rPr lang="zh-CN" altLang="en-US" sz="2700" b="1" dirty="0" smtClean="0">
                <a:solidFill>
                  <a:srgbClr val="FFC000"/>
                </a:solidFill>
                <a:latin typeface="楷体_GB2312" pitchFamily="49" charset="-122"/>
                <a:ea typeface="楷体_GB2312" pitchFamily="49" charset="-122"/>
              </a:rPr>
              <a:t>运动 </a:t>
            </a:r>
            <a:r>
              <a:rPr lang="en-US" altLang="zh-CN" sz="2700" b="1" dirty="0" smtClean="0">
                <a:solidFill>
                  <a:srgbClr val="FFC000"/>
                </a:solidFill>
                <a:latin typeface="楷体_GB2312" pitchFamily="49" charset="-122"/>
                <a:ea typeface="楷体_GB2312" pitchFamily="49" charset="-122"/>
              </a:rPr>
              <a:t>(Bodily/Kinesthetic) </a:t>
            </a:r>
          </a:p>
          <a:p>
            <a:pPr algn="l">
              <a:defRPr/>
            </a:pPr>
            <a:r>
              <a:rPr lang="en-US" altLang="zh-CN" sz="2700" b="1" dirty="0" smtClean="0">
                <a:solidFill>
                  <a:schemeClr val="accent4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5.</a:t>
            </a:r>
            <a:r>
              <a:rPr lang="zh-CN" altLang="en-US" sz="2700" b="1" dirty="0" smtClean="0">
                <a:solidFill>
                  <a:schemeClr val="accent4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音乐</a:t>
            </a:r>
            <a:r>
              <a:rPr lang="en-US" altLang="zh-CN" sz="2700" b="1" dirty="0" smtClean="0">
                <a:solidFill>
                  <a:schemeClr val="accent4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-</a:t>
            </a:r>
            <a:r>
              <a:rPr lang="zh-CN" altLang="en-US" sz="2700" b="1" dirty="0" smtClean="0">
                <a:solidFill>
                  <a:schemeClr val="accent4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节律 </a:t>
            </a:r>
            <a:r>
              <a:rPr lang="en-US" altLang="zh-CN" sz="2700" b="1" dirty="0" smtClean="0">
                <a:solidFill>
                  <a:schemeClr val="accent4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(Musical/Rhythmic) </a:t>
            </a:r>
          </a:p>
          <a:p>
            <a:pPr algn="l">
              <a:defRPr/>
            </a:pPr>
            <a:r>
              <a:rPr lang="en-US" altLang="zh-CN" sz="2700" b="1" dirty="0" smtClean="0">
                <a:solidFill>
                  <a:srgbClr val="FFC000"/>
                </a:solidFill>
                <a:latin typeface="楷体_GB2312" pitchFamily="49" charset="-122"/>
                <a:ea typeface="楷体_GB2312" pitchFamily="49" charset="-122"/>
              </a:rPr>
              <a:t>6.</a:t>
            </a:r>
            <a:r>
              <a:rPr lang="zh-CN" altLang="en-US" sz="2700" b="1" dirty="0" smtClean="0">
                <a:solidFill>
                  <a:srgbClr val="FFC000"/>
                </a:solidFill>
                <a:latin typeface="楷体_GB2312" pitchFamily="49" charset="-122"/>
                <a:ea typeface="楷体_GB2312" pitchFamily="49" charset="-122"/>
              </a:rPr>
              <a:t>人际</a:t>
            </a:r>
            <a:r>
              <a:rPr lang="en-US" altLang="zh-CN" sz="2700" b="1" dirty="0" smtClean="0">
                <a:solidFill>
                  <a:srgbClr val="FFC000"/>
                </a:solidFill>
                <a:latin typeface="楷体_GB2312" pitchFamily="49" charset="-122"/>
                <a:ea typeface="楷体_GB2312" pitchFamily="49" charset="-122"/>
              </a:rPr>
              <a:t>-</a:t>
            </a:r>
            <a:r>
              <a:rPr lang="zh-CN" altLang="en-US" sz="2700" b="1" dirty="0" smtClean="0">
                <a:solidFill>
                  <a:srgbClr val="FFC000"/>
                </a:solidFill>
                <a:latin typeface="楷体_GB2312" pitchFamily="49" charset="-122"/>
                <a:ea typeface="楷体_GB2312" pitchFamily="49" charset="-122"/>
              </a:rPr>
              <a:t>社交 </a:t>
            </a:r>
            <a:r>
              <a:rPr lang="en-US" altLang="zh-CN" sz="2700" b="1" dirty="0" smtClean="0">
                <a:solidFill>
                  <a:srgbClr val="FFC000"/>
                </a:solidFill>
                <a:latin typeface="楷体_GB2312" pitchFamily="49" charset="-122"/>
                <a:ea typeface="楷体_GB2312" pitchFamily="49" charset="-122"/>
              </a:rPr>
              <a:t>(Inter-personal/Social) </a:t>
            </a:r>
          </a:p>
          <a:p>
            <a:pPr algn="l">
              <a:defRPr/>
            </a:pPr>
            <a:r>
              <a:rPr lang="en-US" altLang="zh-CN" sz="2700" b="1" dirty="0" smtClean="0">
                <a:solidFill>
                  <a:schemeClr val="accent4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7.</a:t>
            </a:r>
            <a:r>
              <a:rPr lang="zh-CN" altLang="en-US" sz="2700" b="1" dirty="0" smtClean="0">
                <a:solidFill>
                  <a:schemeClr val="accent4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内省 </a:t>
            </a:r>
            <a:r>
              <a:rPr lang="en-US" altLang="zh-CN" sz="2700" b="1" dirty="0" smtClean="0">
                <a:solidFill>
                  <a:schemeClr val="accent4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(Intra-personal/Introspective) </a:t>
            </a:r>
          </a:p>
          <a:p>
            <a:pPr algn="l">
              <a:defRPr/>
            </a:pPr>
            <a:r>
              <a:rPr lang="en-US" altLang="zh-CN" sz="2700" b="1" dirty="0" smtClean="0">
                <a:solidFill>
                  <a:srgbClr val="FFC000"/>
                </a:solidFill>
                <a:latin typeface="楷体_GB2312" pitchFamily="49" charset="-122"/>
                <a:ea typeface="楷体_GB2312" pitchFamily="49" charset="-122"/>
              </a:rPr>
              <a:t>8.</a:t>
            </a:r>
            <a:r>
              <a:rPr lang="zh-CN" altLang="en-US" sz="2700" b="1" dirty="0" smtClean="0">
                <a:solidFill>
                  <a:srgbClr val="FFC000"/>
                </a:solidFill>
                <a:latin typeface="楷体_GB2312" pitchFamily="49" charset="-122"/>
                <a:ea typeface="楷体_GB2312" pitchFamily="49" charset="-122"/>
              </a:rPr>
              <a:t>自然探索 </a:t>
            </a:r>
            <a:r>
              <a:rPr lang="en-US" altLang="zh-CN" sz="2700" b="1" dirty="0" smtClean="0">
                <a:solidFill>
                  <a:srgbClr val="FFC000"/>
                </a:solidFill>
                <a:latin typeface="楷体_GB2312" pitchFamily="49" charset="-122"/>
                <a:ea typeface="楷体_GB2312" pitchFamily="49" charset="-122"/>
              </a:rPr>
              <a:t>(Naturalist) </a:t>
            </a:r>
            <a:endParaRPr lang="zh-CN" altLang="en-US" sz="2700" b="1" dirty="0" smtClean="0">
              <a:solidFill>
                <a:srgbClr val="FFC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8659" name="矩形 3"/>
          <p:cNvSpPr>
            <a:spLocks noChangeArrowheads="1"/>
          </p:cNvSpPr>
          <p:nvPr/>
        </p:nvSpPr>
        <p:spPr bwMode="auto">
          <a:xfrm>
            <a:off x="2195513" y="5949950"/>
            <a:ext cx="4897437" cy="460375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ea typeface="隶书" pitchFamily="49" charset="-122"/>
              </a:rPr>
              <a:t>多元智能</a:t>
            </a:r>
            <a:r>
              <a:rPr lang="en-US" altLang="zh-CN" sz="2400">
                <a:ea typeface="隶书" pitchFamily="49" charset="-122"/>
              </a:rPr>
              <a:t>——</a:t>
            </a:r>
            <a:r>
              <a:rPr lang="zh-CN" altLang="en-US" sz="2400">
                <a:ea typeface="隶书" pitchFamily="49" charset="-122"/>
              </a:rPr>
              <a:t>儿童发展的个体差异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自尊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488" y="1809750"/>
            <a:ext cx="4962525" cy="477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Rectangle 3"/>
          <p:cNvSpPr>
            <a:spLocks noGrp="1"/>
          </p:cNvSpPr>
          <p:nvPr>
            <p:ph type="ctrTitle"/>
          </p:nvPr>
        </p:nvSpPr>
        <p:spPr bwMode="auto">
          <a:xfrm>
            <a:off x="468313" y="260350"/>
            <a:ext cx="5619750" cy="698500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zh-CN" altLang="en-US" sz="4800" b="1" dirty="0" smtClean="0">
                <a:solidFill>
                  <a:srgbClr val="FF0000"/>
                </a:solidFill>
                <a:effectLst/>
                <a:ea typeface="宋体" charset="-122"/>
              </a:rPr>
              <a:t>自信</a:t>
            </a:r>
            <a:r>
              <a:rPr lang="zh-CN" altLang="en-US" sz="4800" b="1" dirty="0" smtClean="0">
                <a:solidFill>
                  <a:schemeClr val="tx1"/>
                </a:solidFill>
                <a:effectLst/>
                <a:ea typeface="宋体" charset="-122"/>
              </a:rPr>
              <a:t>的内在基础</a:t>
            </a:r>
            <a:endParaRPr lang="en-US" altLang="zh-CN" sz="4800" b="1" dirty="0" smtClean="0">
              <a:solidFill>
                <a:schemeClr val="tx1"/>
              </a:solidFill>
              <a:effectLst/>
              <a:ea typeface="宋体" charset="-122"/>
            </a:endParaRPr>
          </a:p>
        </p:txBody>
      </p:sp>
      <p:sp>
        <p:nvSpPr>
          <p:cNvPr id="87044" name="Rectangle 4"/>
          <p:cNvSpPr>
            <a:spLocks noGrp="1"/>
          </p:cNvSpPr>
          <p:nvPr>
            <p:ph type="subTitle" idx="1"/>
          </p:nvPr>
        </p:nvSpPr>
        <p:spPr>
          <a:xfrm>
            <a:off x="5796136" y="1557338"/>
            <a:ext cx="3347864" cy="658812"/>
          </a:xfrm>
        </p:spPr>
        <p:txBody>
          <a:bodyPr>
            <a:normAutofit fontScale="85000" lnSpcReduction="20000"/>
          </a:bodyPr>
          <a:lstStyle/>
          <a:p>
            <a:pPr algn="l">
              <a:spcBef>
                <a:spcPct val="0"/>
              </a:spcBef>
              <a:buFontTx/>
              <a:buBlip>
                <a:blip r:embed="rId3"/>
              </a:buBlip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 自尊</a:t>
            </a:r>
          </a:p>
          <a:p>
            <a:pPr algn="l">
              <a:spcBef>
                <a:spcPct val="0"/>
              </a:spcBef>
              <a:buFontTx/>
              <a:buBlip>
                <a:blip r:embed="rId3"/>
              </a:buBlip>
              <a:defRPr/>
            </a:pPr>
            <a:r>
              <a:rPr lang="zh-CN" altLang="en-US" sz="24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（价值感、资格感） </a:t>
            </a:r>
            <a:endParaRPr lang="en-US" altLang="zh-CN" sz="2400" dirty="0" smtClean="0">
              <a:solidFill>
                <a:schemeClr val="tx1"/>
              </a:solidFill>
              <a:latin typeface="宋体" charset="-122"/>
              <a:ea typeface="宋体" charset="-122"/>
            </a:endParaRPr>
          </a:p>
        </p:txBody>
      </p:sp>
      <p:sp>
        <p:nvSpPr>
          <p:cNvPr id="87045" name="Rectangle 5"/>
          <p:cNvSpPr>
            <a:spLocks noChangeArrowheads="1"/>
          </p:cNvSpPr>
          <p:nvPr/>
        </p:nvSpPr>
        <p:spPr bwMode="auto">
          <a:xfrm>
            <a:off x="5795963" y="4508500"/>
            <a:ext cx="3024187" cy="6588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32146" tIns="0" rIns="32146" bIns="0" anchor="ctr"/>
          <a:lstStyle/>
          <a:p>
            <a:pPr marL="342900" indent="-342900" eaLnBrk="0" hangingPunct="0">
              <a:buFontTx/>
              <a:buBlip>
                <a:blip r:embed="rId4"/>
              </a:buBlip>
            </a:pPr>
            <a:r>
              <a:rPr lang="zh-CN" altLang="en-US" sz="2800" b="1">
                <a:solidFill>
                  <a:srgbClr val="FFFF00"/>
                </a:solidFill>
                <a:latin typeface="Century Gothic" pitchFamily="34" charset="0"/>
              </a:rPr>
              <a:t>  </a:t>
            </a:r>
            <a:r>
              <a:rPr lang="zh-CN" altLang="en-US" sz="2800" b="1">
                <a:latin typeface="宋体" pitchFamily="2" charset="-122"/>
              </a:rPr>
              <a:t>社会评价</a:t>
            </a:r>
          </a:p>
          <a:p>
            <a:pPr marL="342900" indent="-342900" eaLnBrk="0" hangingPunct="0">
              <a:buFontTx/>
              <a:buBlip>
                <a:blip r:embed="rId4"/>
              </a:buBlip>
            </a:pPr>
            <a:r>
              <a:rPr lang="zh-CN" altLang="en-US" sz="2400">
                <a:latin typeface="宋体" pitchFamily="2" charset="-122"/>
              </a:rPr>
              <a:t>（他人评价、社会成就、地位等）</a:t>
            </a:r>
            <a:r>
              <a:rPr lang="zh-CN" altLang="en-US" sz="2400">
                <a:solidFill>
                  <a:schemeClr val="bg1"/>
                </a:solidFill>
                <a:latin typeface="宋体" pitchFamily="2" charset="-122"/>
              </a:rPr>
              <a:t> </a:t>
            </a:r>
          </a:p>
        </p:txBody>
      </p:sp>
      <p:sp>
        <p:nvSpPr>
          <p:cNvPr id="87046" name="Rectangle 6"/>
          <p:cNvSpPr>
            <a:spLocks noChangeArrowheads="1"/>
          </p:cNvSpPr>
          <p:nvPr/>
        </p:nvSpPr>
        <p:spPr bwMode="auto">
          <a:xfrm>
            <a:off x="5795963" y="3141663"/>
            <a:ext cx="2776537" cy="6588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32146" tIns="0" rIns="32146" bIns="0" anchor="ctr"/>
          <a:lstStyle/>
          <a:p>
            <a:pPr marL="342900" indent="-342900" eaLnBrk="0" hangingPunct="0">
              <a:buFontTx/>
              <a:buBlip>
                <a:blip r:embed="rId4"/>
              </a:buBlip>
            </a:pPr>
            <a:r>
              <a:rPr lang="zh-CN" altLang="en-US" sz="2800" b="1">
                <a:solidFill>
                  <a:srgbClr val="FFFF00"/>
                </a:solidFill>
                <a:latin typeface="Century Gothic" pitchFamily="34" charset="0"/>
              </a:rPr>
              <a:t>  </a:t>
            </a:r>
            <a:r>
              <a:rPr lang="zh-CN" altLang="en-US" sz="2800" b="1">
                <a:latin typeface="宋体" pitchFamily="2" charset="-122"/>
              </a:rPr>
              <a:t>自我评价</a:t>
            </a:r>
          </a:p>
          <a:p>
            <a:pPr marL="342900" indent="-342900" eaLnBrk="0" hangingPunct="0">
              <a:buFontTx/>
              <a:buBlip>
                <a:blip r:embed="rId4"/>
              </a:buBlip>
            </a:pPr>
            <a:r>
              <a:rPr lang="zh-CN" altLang="en-US" sz="2400">
                <a:latin typeface="宋体" pitchFamily="2" charset="-122"/>
              </a:rPr>
              <a:t>（优缺点、素质和成绩、个性</a:t>
            </a:r>
            <a:r>
              <a:rPr lang="zh-CN" altLang="en-US" sz="3600">
                <a:latin typeface="宋体" pitchFamily="2" charset="-122"/>
              </a:rPr>
              <a:t>）</a:t>
            </a:r>
          </a:p>
        </p:txBody>
      </p:sp>
      <p:sp>
        <p:nvSpPr>
          <p:cNvPr id="87047" name="Line 7"/>
          <p:cNvSpPr>
            <a:spLocks noChangeShapeType="1"/>
          </p:cNvSpPr>
          <p:nvPr/>
        </p:nvSpPr>
        <p:spPr bwMode="auto">
          <a:xfrm flipH="1">
            <a:off x="3001963" y="2420938"/>
            <a:ext cx="2578100" cy="1412875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48" name="Line 8"/>
          <p:cNvSpPr>
            <a:spLocks noChangeShapeType="1"/>
          </p:cNvSpPr>
          <p:nvPr/>
        </p:nvSpPr>
        <p:spPr bwMode="auto">
          <a:xfrm flipH="1">
            <a:off x="3711575" y="3213100"/>
            <a:ext cx="1797050" cy="620713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49" name="Line 9"/>
          <p:cNvSpPr>
            <a:spLocks noChangeShapeType="1"/>
          </p:cNvSpPr>
          <p:nvPr/>
        </p:nvSpPr>
        <p:spPr bwMode="auto">
          <a:xfrm flipH="1" flipV="1">
            <a:off x="4284663" y="4005263"/>
            <a:ext cx="1150937" cy="43180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7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70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7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7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 build="p"/>
      <p:bldP spid="87045" grpId="0"/>
      <p:bldP spid="87046" grpId="0"/>
      <p:bldP spid="87047" grpId="0" animBg="1"/>
      <p:bldP spid="87048" grpId="0" animBg="1"/>
      <p:bldP spid="8704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3"/>
          <p:cNvSpPr>
            <a:spLocks noGrp="1"/>
          </p:cNvSpPr>
          <p:nvPr>
            <p:ph type="subTitle" idx="1"/>
          </p:nvPr>
        </p:nvSpPr>
        <p:spPr>
          <a:xfrm>
            <a:off x="395536" y="1268760"/>
            <a:ext cx="8424936" cy="5184576"/>
          </a:xfrm>
          <a:solidFill>
            <a:schemeClr val="bg1"/>
          </a:solidFill>
        </p:spPr>
        <p:txBody>
          <a:bodyPr/>
          <a:lstStyle/>
          <a:p>
            <a:pPr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1800" b="1" dirty="0" smtClean="0">
                <a:solidFill>
                  <a:srgbClr val="002060"/>
                </a:solidFill>
                <a:ea typeface="宋体" charset="-122"/>
              </a:rPr>
              <a:t>同一性散乱</a:t>
            </a:r>
            <a:r>
              <a:rPr lang="zh-CN" altLang="en-US" sz="1800" dirty="0" smtClean="0">
                <a:solidFill>
                  <a:srgbClr val="002060"/>
                </a:solidFill>
                <a:ea typeface="宋体" charset="-122"/>
              </a:rPr>
              <a:t>：是指当人们没有经历过同一性危机（没有自己做出重大抉择时）、没有做出承诺时的状况。</a:t>
            </a:r>
            <a:endParaRPr lang="zh-CN" altLang="en-US" sz="1800" b="1" dirty="0" smtClean="0">
              <a:solidFill>
                <a:srgbClr val="002060"/>
              </a:solidFill>
              <a:ea typeface="宋体" charset="-122"/>
            </a:endParaRPr>
          </a:p>
          <a:p>
            <a:pPr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1800" b="1" dirty="0" smtClean="0">
                <a:solidFill>
                  <a:srgbClr val="002060"/>
                </a:solidFill>
                <a:ea typeface="宋体" charset="-122"/>
              </a:rPr>
              <a:t>同一性闭锁</a:t>
            </a:r>
            <a:r>
              <a:rPr lang="zh-CN" altLang="en-US" sz="1800" dirty="0" smtClean="0">
                <a:solidFill>
                  <a:srgbClr val="002060"/>
                </a:solidFill>
                <a:ea typeface="宋体" charset="-122"/>
              </a:rPr>
              <a:t>：沿用父母或社会的方式作出承诺，但还没有经历同一性危机时的状态。当孩子还没有亲自探索出不同的途经、意识形态以及职业方向之前，父母直接告诉他们的后代（通常是命令式的）时，这种状况就出现。</a:t>
            </a:r>
            <a:endParaRPr lang="zh-CN" altLang="en-US" sz="1800" b="1" dirty="0" smtClean="0">
              <a:solidFill>
                <a:srgbClr val="002060"/>
              </a:solidFill>
              <a:ea typeface="宋体" charset="-122"/>
            </a:endParaRPr>
          </a:p>
          <a:p>
            <a:pPr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1800" b="1" dirty="0" smtClean="0">
                <a:solidFill>
                  <a:srgbClr val="002060"/>
                </a:solidFill>
                <a:ea typeface="宋体" charset="-122"/>
              </a:rPr>
              <a:t>同一性延迟</a:t>
            </a:r>
            <a:r>
              <a:rPr lang="zh-CN" altLang="en-US" sz="1800" dirty="0" smtClean="0">
                <a:solidFill>
                  <a:srgbClr val="002060"/>
                </a:solidFill>
                <a:ea typeface="宋体" charset="-122"/>
              </a:rPr>
              <a:t>：当人们正经历同一性危机，但还没有做出明确的同一性承诺时所处的状况。此时</a:t>
            </a:r>
            <a:r>
              <a:rPr lang="zh-CN" altLang="en-US" sz="1800" u="sng" dirty="0" smtClean="0">
                <a:solidFill>
                  <a:srgbClr val="002060"/>
                </a:solidFill>
                <a:ea typeface="宋体" charset="-122"/>
              </a:rPr>
              <a:t>自我概念冲突加剧，自我不能统一、自我形象不能确立，表现出明显的内心冲突，甚至有很大的内心痛苦和激烈的不安感。</a:t>
            </a:r>
            <a:r>
              <a:rPr lang="zh-CN" altLang="en-US" sz="1800" dirty="0" smtClean="0">
                <a:solidFill>
                  <a:srgbClr val="002060"/>
                </a:solidFill>
                <a:ea typeface="宋体" charset="-122"/>
              </a:rPr>
              <a:t>对自我的评价常常是矛盾的，对自我的态度常常是波动的，对自我的控制常常是不果断的。</a:t>
            </a:r>
            <a:endParaRPr lang="zh-CN" altLang="en-US" sz="1800" b="1" dirty="0" smtClean="0">
              <a:solidFill>
                <a:srgbClr val="002060"/>
              </a:solidFill>
              <a:ea typeface="宋体" charset="-122"/>
            </a:endParaRPr>
          </a:p>
          <a:p>
            <a:pPr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1800" b="1" dirty="0" smtClean="0">
                <a:solidFill>
                  <a:srgbClr val="002060"/>
                </a:solidFill>
                <a:ea typeface="宋体" charset="-122"/>
              </a:rPr>
              <a:t>同一性达成</a:t>
            </a:r>
            <a:r>
              <a:rPr lang="zh-CN" altLang="en-US" sz="1800" dirty="0" smtClean="0">
                <a:solidFill>
                  <a:srgbClr val="002060"/>
                </a:solidFill>
                <a:ea typeface="宋体" charset="-122"/>
              </a:rPr>
              <a:t>：用来表示人们经历了同一性危机并做出同一性承诺时的状况。此时，个体会表现出内心和谐、目标明确、自主自强、乐观开朗等积极的心理品质。</a:t>
            </a:r>
          </a:p>
        </p:txBody>
      </p:sp>
      <p:sp>
        <p:nvSpPr>
          <p:cNvPr id="200706" name="TextBox 6"/>
          <p:cNvSpPr txBox="1">
            <a:spLocks noChangeArrowheads="1"/>
          </p:cNvSpPr>
          <p:nvPr/>
        </p:nvSpPr>
        <p:spPr bwMode="auto">
          <a:xfrm>
            <a:off x="1042988" y="333375"/>
            <a:ext cx="6842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/>
              <a:t>自我认同（同一性）发展的四个阶段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29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58788" y="274638"/>
            <a:ext cx="8228012" cy="850900"/>
          </a:xfr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4000" smtClean="0">
                <a:solidFill>
                  <a:schemeClr val="tx1"/>
                </a:solidFill>
                <a:effectLst/>
                <a:ea typeface="隶书" pitchFamily="49" charset="-122"/>
              </a:rPr>
              <a:t>人的依恋类型</a:t>
            </a:r>
          </a:p>
        </p:txBody>
      </p:sp>
      <p:sp>
        <p:nvSpPr>
          <p:cNvPr id="201730" name="Line 3"/>
          <p:cNvSpPr>
            <a:spLocks noChangeShapeType="1"/>
          </p:cNvSpPr>
          <p:nvPr/>
        </p:nvSpPr>
        <p:spPr bwMode="auto">
          <a:xfrm flipV="1">
            <a:off x="1836738" y="1557338"/>
            <a:ext cx="0" cy="3527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1731" name="Line 4"/>
          <p:cNvSpPr>
            <a:spLocks noChangeShapeType="1"/>
          </p:cNvSpPr>
          <p:nvPr/>
        </p:nvSpPr>
        <p:spPr bwMode="auto">
          <a:xfrm>
            <a:off x="1836738" y="5013325"/>
            <a:ext cx="518477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1732" name="AutoShape 5"/>
          <p:cNvSpPr>
            <a:spLocks noChangeArrowheads="1"/>
          </p:cNvSpPr>
          <p:nvPr/>
        </p:nvSpPr>
        <p:spPr bwMode="auto">
          <a:xfrm>
            <a:off x="1836738" y="3429000"/>
            <a:ext cx="2303462" cy="1584325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lIns="91435" tIns="45718" rIns="91435" bIns="45718" anchor="ctr"/>
          <a:lstStyle/>
          <a:p>
            <a:pPr algn="ctr"/>
            <a:r>
              <a:rPr lang="zh-CN" altLang="en-US" sz="2400" b="1">
                <a:solidFill>
                  <a:srgbClr val="0000FF"/>
                </a:solidFill>
                <a:latin typeface="Tahoma" pitchFamily="34" charset="0"/>
                <a:ea typeface="楷体_GB2312" pitchFamily="49" charset="-122"/>
              </a:rPr>
              <a:t>恐惧</a:t>
            </a:r>
          </a:p>
          <a:p>
            <a:pPr algn="ctr" latinLnBrk="1"/>
            <a:r>
              <a:rPr lang="zh-CN" altLang="en-US" sz="1600">
                <a:solidFill>
                  <a:srgbClr val="0000FF"/>
                </a:solidFill>
                <a:latin typeface="Tahoma" pitchFamily="34" charset="0"/>
              </a:rPr>
              <a:t>（无用，</a:t>
            </a:r>
            <a:r>
              <a:rPr lang="zh-CN" altLang="en-US" sz="1600">
                <a:solidFill>
                  <a:srgbClr val="0000FF"/>
                </a:solidFill>
                <a:latin typeface="굴림" pitchFamily="34" charset="-127"/>
              </a:rPr>
              <a:t>担心遭拒绝，</a:t>
            </a:r>
          </a:p>
          <a:p>
            <a:pPr algn="ctr" latinLnBrk="1"/>
            <a:r>
              <a:rPr lang="zh-CN" altLang="en-US" sz="1600">
                <a:solidFill>
                  <a:srgbClr val="0000FF"/>
                </a:solidFill>
                <a:latin typeface="굴림" pitchFamily="34" charset="-127"/>
              </a:rPr>
              <a:t>不信任别人，淡漠封闭</a:t>
            </a:r>
            <a:r>
              <a:rPr lang="zh-CN" altLang="en-US" sz="1600">
                <a:solidFill>
                  <a:srgbClr val="0000FF"/>
                </a:solidFill>
                <a:latin typeface="Tahoma" pitchFamily="34" charset="0"/>
              </a:rPr>
              <a:t>）</a:t>
            </a:r>
          </a:p>
        </p:txBody>
      </p:sp>
      <p:sp>
        <p:nvSpPr>
          <p:cNvPr id="201733" name="AutoShape 6"/>
          <p:cNvSpPr>
            <a:spLocks noChangeArrowheads="1"/>
          </p:cNvSpPr>
          <p:nvPr/>
        </p:nvSpPr>
        <p:spPr bwMode="auto">
          <a:xfrm>
            <a:off x="4140200" y="3429000"/>
            <a:ext cx="2303463" cy="1584325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lIns="91435" tIns="45718" rIns="91435" bIns="45718" anchor="ctr"/>
          <a:lstStyle/>
          <a:p>
            <a:pPr algn="ctr"/>
            <a:r>
              <a:rPr lang="zh-CN" altLang="en-US" sz="2400" b="1">
                <a:solidFill>
                  <a:srgbClr val="0000FF"/>
                </a:solidFill>
                <a:latin typeface="Tahoma" pitchFamily="34" charset="0"/>
                <a:ea typeface="楷体_GB2312" pitchFamily="49" charset="-122"/>
              </a:rPr>
              <a:t>超脱</a:t>
            </a:r>
          </a:p>
          <a:p>
            <a:pPr algn="ctr" latinLnBrk="1"/>
            <a:r>
              <a:rPr lang="zh-CN" altLang="en-US" sz="1600">
                <a:solidFill>
                  <a:srgbClr val="0000FF"/>
                </a:solidFill>
                <a:latin typeface="Tahoma" pitchFamily="34" charset="0"/>
              </a:rPr>
              <a:t>（依赖自己，自娱自乐，</a:t>
            </a:r>
          </a:p>
          <a:p>
            <a:pPr algn="ctr" latinLnBrk="1"/>
            <a:r>
              <a:rPr lang="zh-CN" altLang="en-US" sz="1600">
                <a:solidFill>
                  <a:srgbClr val="0000FF"/>
                </a:solidFill>
                <a:latin typeface="Tahoma" pitchFamily="34" charset="0"/>
              </a:rPr>
              <a:t>对亲密不感兴趣；独立）</a:t>
            </a:r>
          </a:p>
        </p:txBody>
      </p:sp>
      <p:sp>
        <p:nvSpPr>
          <p:cNvPr id="201734" name="AutoShape 7"/>
          <p:cNvSpPr>
            <a:spLocks noChangeArrowheads="1"/>
          </p:cNvSpPr>
          <p:nvPr/>
        </p:nvSpPr>
        <p:spPr bwMode="auto">
          <a:xfrm>
            <a:off x="4140200" y="1844675"/>
            <a:ext cx="2303463" cy="1584325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lIns="91435" tIns="45718" rIns="91435" bIns="45718" anchor="ctr"/>
          <a:lstStyle/>
          <a:p>
            <a:pPr algn="ctr"/>
            <a:r>
              <a:rPr lang="zh-CN" altLang="en-US" sz="2400" b="1">
                <a:solidFill>
                  <a:srgbClr val="0000FF"/>
                </a:solidFill>
                <a:latin typeface="Tahoma" pitchFamily="34" charset="0"/>
                <a:ea typeface="楷体_GB2312" pitchFamily="49" charset="-122"/>
              </a:rPr>
              <a:t>安全</a:t>
            </a:r>
          </a:p>
          <a:p>
            <a:pPr algn="ctr"/>
            <a:r>
              <a:rPr lang="zh-CN" altLang="en-US" sz="1600">
                <a:solidFill>
                  <a:srgbClr val="0000FF"/>
                </a:solidFill>
                <a:latin typeface="Tahoma" pitchFamily="34" charset="0"/>
              </a:rPr>
              <a:t>（自信、对亲密和相互</a:t>
            </a:r>
          </a:p>
          <a:p>
            <a:pPr algn="ctr"/>
            <a:r>
              <a:rPr lang="zh-CN" altLang="en-US" sz="1600">
                <a:solidFill>
                  <a:srgbClr val="0000FF"/>
                </a:solidFill>
                <a:latin typeface="Tahoma" pitchFamily="34" charset="0"/>
              </a:rPr>
              <a:t>依赖感觉自在，</a:t>
            </a:r>
          </a:p>
          <a:p>
            <a:pPr algn="ctr"/>
            <a:r>
              <a:rPr lang="zh-CN" altLang="en-US" sz="1600">
                <a:solidFill>
                  <a:srgbClr val="0000FF"/>
                </a:solidFill>
                <a:latin typeface="Tahoma" pitchFamily="34" charset="0"/>
              </a:rPr>
              <a:t>喜欢社交）</a:t>
            </a:r>
          </a:p>
          <a:p>
            <a:pPr algn="ctr"/>
            <a:endParaRPr lang="zh-CN" altLang="en-US" sz="1600">
              <a:solidFill>
                <a:srgbClr val="0000FF"/>
              </a:solidFill>
              <a:latin typeface="Tahoma" pitchFamily="34" charset="0"/>
            </a:endParaRPr>
          </a:p>
        </p:txBody>
      </p:sp>
      <p:sp>
        <p:nvSpPr>
          <p:cNvPr id="201735" name="AutoShape 8"/>
          <p:cNvSpPr>
            <a:spLocks noChangeArrowheads="1"/>
          </p:cNvSpPr>
          <p:nvPr/>
        </p:nvSpPr>
        <p:spPr bwMode="auto">
          <a:xfrm>
            <a:off x="1836738" y="1844675"/>
            <a:ext cx="2303462" cy="1584325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lIns="91435" tIns="45718" rIns="91435" bIns="45718" anchor="ctr"/>
          <a:lstStyle/>
          <a:p>
            <a:pPr algn="ctr"/>
            <a:r>
              <a:rPr lang="zh-CN" altLang="en-US" sz="2400" b="1">
                <a:solidFill>
                  <a:srgbClr val="0000FF"/>
                </a:solidFill>
                <a:latin typeface="Tahoma" pitchFamily="34" charset="0"/>
                <a:ea typeface="楷体_GB2312" pitchFamily="49" charset="-122"/>
              </a:rPr>
              <a:t>多虑</a:t>
            </a:r>
          </a:p>
          <a:p>
            <a:pPr algn="ctr"/>
            <a:r>
              <a:rPr lang="zh-CN" altLang="en-US" sz="1600">
                <a:solidFill>
                  <a:srgbClr val="0000FF"/>
                </a:solidFill>
                <a:latin typeface="Tahoma" pitchFamily="34" charset="0"/>
              </a:rPr>
              <a:t>（不重要，害怕失去，</a:t>
            </a:r>
          </a:p>
          <a:p>
            <a:pPr algn="ctr"/>
            <a:r>
              <a:rPr lang="zh-CN" altLang="en-US" sz="1600">
                <a:solidFill>
                  <a:srgbClr val="0000FF"/>
                </a:solidFill>
                <a:latin typeface="Tahoma" pitchFamily="34" charset="0"/>
              </a:rPr>
              <a:t>多疑，爱嫉妒，缠人）</a:t>
            </a:r>
          </a:p>
          <a:p>
            <a:pPr algn="ctr"/>
            <a:endParaRPr lang="zh-CN" altLang="en-US" sz="1600">
              <a:solidFill>
                <a:srgbClr val="0000FF"/>
              </a:solidFill>
              <a:latin typeface="Tahoma" pitchFamily="34" charset="0"/>
            </a:endParaRPr>
          </a:p>
        </p:txBody>
      </p:sp>
      <p:sp>
        <p:nvSpPr>
          <p:cNvPr id="201736" name="Rectangle 9"/>
          <p:cNvSpPr>
            <a:spLocks noChangeArrowheads="1"/>
          </p:cNvSpPr>
          <p:nvPr/>
        </p:nvSpPr>
        <p:spPr bwMode="auto">
          <a:xfrm>
            <a:off x="1258888" y="1989138"/>
            <a:ext cx="28892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5" tIns="45718" rIns="91435" bIns="45718" anchor="ctr"/>
          <a:lstStyle/>
          <a:p>
            <a:pPr algn="ctr"/>
            <a:r>
              <a:rPr lang="zh-CN" altLang="en-US" sz="2000">
                <a:solidFill>
                  <a:srgbClr val="0000FF"/>
                </a:solidFill>
                <a:latin typeface="Tahoma" pitchFamily="34" charset="0"/>
                <a:ea typeface="楷体_GB2312" pitchFamily="49" charset="-122"/>
              </a:rPr>
              <a:t>对</a:t>
            </a:r>
          </a:p>
          <a:p>
            <a:pPr algn="ctr"/>
            <a:r>
              <a:rPr lang="zh-CN" altLang="en-US" sz="2000">
                <a:solidFill>
                  <a:srgbClr val="0000FF"/>
                </a:solidFill>
                <a:latin typeface="Tahoma" pitchFamily="34" charset="0"/>
                <a:ea typeface="楷体_GB2312" pitchFamily="49" charset="-122"/>
              </a:rPr>
              <a:t>亲</a:t>
            </a:r>
          </a:p>
          <a:p>
            <a:pPr algn="ctr"/>
            <a:r>
              <a:rPr lang="zh-CN" altLang="en-US" sz="2000">
                <a:solidFill>
                  <a:srgbClr val="0000FF"/>
                </a:solidFill>
                <a:latin typeface="Tahoma" pitchFamily="34" charset="0"/>
                <a:ea typeface="楷体_GB2312" pitchFamily="49" charset="-122"/>
              </a:rPr>
              <a:t>近</a:t>
            </a:r>
          </a:p>
          <a:p>
            <a:pPr algn="ctr"/>
            <a:r>
              <a:rPr lang="zh-CN" altLang="en-US" sz="2000">
                <a:solidFill>
                  <a:srgbClr val="0000FF"/>
                </a:solidFill>
                <a:latin typeface="Tahoma" pitchFamily="34" charset="0"/>
                <a:ea typeface="楷体_GB2312" pitchFamily="49" charset="-122"/>
              </a:rPr>
              <a:t>的</a:t>
            </a:r>
          </a:p>
          <a:p>
            <a:pPr algn="ctr"/>
            <a:r>
              <a:rPr lang="zh-CN" altLang="en-US" sz="2000">
                <a:solidFill>
                  <a:srgbClr val="0000FF"/>
                </a:solidFill>
                <a:latin typeface="Tahoma" pitchFamily="34" charset="0"/>
                <a:ea typeface="楷体_GB2312" pitchFamily="49" charset="-122"/>
              </a:rPr>
              <a:t>自</a:t>
            </a:r>
          </a:p>
          <a:p>
            <a:pPr algn="ctr"/>
            <a:r>
              <a:rPr lang="zh-CN" altLang="en-US" sz="2000">
                <a:solidFill>
                  <a:srgbClr val="0000FF"/>
                </a:solidFill>
                <a:latin typeface="Tahoma" pitchFamily="34" charset="0"/>
                <a:ea typeface="楷体_GB2312" pitchFamily="49" charset="-122"/>
              </a:rPr>
              <a:t>在</a:t>
            </a:r>
          </a:p>
          <a:p>
            <a:pPr algn="ctr"/>
            <a:r>
              <a:rPr lang="zh-CN" altLang="en-US" sz="2000">
                <a:solidFill>
                  <a:srgbClr val="0000FF"/>
                </a:solidFill>
                <a:latin typeface="Tahoma" pitchFamily="34" charset="0"/>
                <a:ea typeface="楷体_GB2312" pitchFamily="49" charset="-122"/>
              </a:rPr>
              <a:t>程</a:t>
            </a:r>
          </a:p>
          <a:p>
            <a:pPr algn="ctr"/>
            <a:r>
              <a:rPr lang="zh-CN" altLang="en-US" sz="2000">
                <a:solidFill>
                  <a:srgbClr val="0000FF"/>
                </a:solidFill>
                <a:latin typeface="Tahoma" pitchFamily="34" charset="0"/>
                <a:ea typeface="楷体_GB2312" pitchFamily="49" charset="-122"/>
              </a:rPr>
              <a:t>度</a:t>
            </a:r>
          </a:p>
        </p:txBody>
      </p:sp>
      <p:sp>
        <p:nvSpPr>
          <p:cNvPr id="201737" name="Rectangle 10"/>
          <p:cNvSpPr>
            <a:spLocks noChangeArrowheads="1"/>
          </p:cNvSpPr>
          <p:nvPr/>
        </p:nvSpPr>
        <p:spPr bwMode="auto">
          <a:xfrm>
            <a:off x="2555875" y="5157788"/>
            <a:ext cx="3455988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5" tIns="45718" rIns="91435" bIns="45718" anchor="ctr"/>
          <a:lstStyle/>
          <a:p>
            <a:pPr algn="ctr"/>
            <a:r>
              <a:rPr lang="zh-CN" altLang="en-US" sz="2000">
                <a:solidFill>
                  <a:srgbClr val="0000FF"/>
                </a:solidFill>
                <a:latin typeface="Tahoma" pitchFamily="34" charset="0"/>
                <a:ea typeface="楷体_GB2312" pitchFamily="49" charset="-122"/>
              </a:rPr>
              <a:t>对遭到抛弃的担忧程度</a:t>
            </a:r>
          </a:p>
        </p:txBody>
      </p:sp>
      <p:sp>
        <p:nvSpPr>
          <p:cNvPr id="201738" name="Text Box 11"/>
          <p:cNvSpPr txBox="1">
            <a:spLocks noChangeArrowheads="1"/>
          </p:cNvSpPr>
          <p:nvPr/>
        </p:nvSpPr>
        <p:spPr bwMode="auto">
          <a:xfrm>
            <a:off x="1692275" y="5591175"/>
            <a:ext cx="792163" cy="396875"/>
          </a:xfrm>
          <a:prstGeom prst="rect">
            <a:avLst/>
          </a:prstGeom>
          <a:noFill/>
          <a:ln w="7938">
            <a:noFill/>
            <a:miter lim="800000"/>
            <a:headEnd/>
            <a:tailEnd/>
          </a:ln>
        </p:spPr>
        <p:txBody>
          <a:bodyPr lIns="91435" tIns="45718" rIns="91435" bIns="45718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000" b="1">
                <a:solidFill>
                  <a:srgbClr val="FF6600"/>
                </a:solidFill>
                <a:latin typeface="Tahoma" pitchFamily="34" charset="0"/>
                <a:ea typeface="楷体_GB2312" pitchFamily="49" charset="-122"/>
              </a:rPr>
              <a:t>消极</a:t>
            </a:r>
          </a:p>
        </p:txBody>
      </p:sp>
      <p:sp>
        <p:nvSpPr>
          <p:cNvPr id="201739" name="Text Box 12"/>
          <p:cNvSpPr txBox="1">
            <a:spLocks noChangeArrowheads="1"/>
          </p:cNvSpPr>
          <p:nvPr/>
        </p:nvSpPr>
        <p:spPr bwMode="auto">
          <a:xfrm>
            <a:off x="5940425" y="5589588"/>
            <a:ext cx="792163" cy="396875"/>
          </a:xfrm>
          <a:prstGeom prst="rect">
            <a:avLst/>
          </a:prstGeom>
          <a:noFill/>
          <a:ln w="7938">
            <a:noFill/>
            <a:miter lim="800000"/>
            <a:headEnd/>
            <a:tailEnd/>
          </a:ln>
        </p:spPr>
        <p:txBody>
          <a:bodyPr lIns="91435" tIns="45718" rIns="91435" bIns="45718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000" b="1">
                <a:solidFill>
                  <a:srgbClr val="FF6600"/>
                </a:solidFill>
                <a:latin typeface="Tahoma" pitchFamily="34" charset="0"/>
                <a:ea typeface="楷体_GB2312" pitchFamily="49" charset="-122"/>
              </a:rPr>
              <a:t>积极</a:t>
            </a:r>
          </a:p>
        </p:txBody>
      </p:sp>
      <p:sp>
        <p:nvSpPr>
          <p:cNvPr id="201740" name="Text Box 13"/>
          <p:cNvSpPr txBox="1">
            <a:spLocks noChangeArrowheads="1"/>
          </p:cNvSpPr>
          <p:nvPr/>
        </p:nvSpPr>
        <p:spPr bwMode="auto">
          <a:xfrm>
            <a:off x="3276600" y="5591175"/>
            <a:ext cx="1800225" cy="396875"/>
          </a:xfrm>
          <a:prstGeom prst="rect">
            <a:avLst/>
          </a:prstGeom>
          <a:noFill/>
          <a:ln w="7938">
            <a:noFill/>
            <a:miter lim="800000"/>
            <a:headEnd/>
            <a:tailEnd/>
          </a:ln>
        </p:spPr>
        <p:txBody>
          <a:bodyPr lIns="91435" tIns="45718" rIns="91435" bIns="45718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000" b="1">
                <a:solidFill>
                  <a:srgbClr val="0000FF"/>
                </a:solidFill>
                <a:latin typeface="Tahoma" pitchFamily="34" charset="0"/>
                <a:ea typeface="楷体_GB2312" pitchFamily="49" charset="-122"/>
              </a:rPr>
              <a:t>对自己的看法</a:t>
            </a:r>
          </a:p>
        </p:txBody>
      </p:sp>
      <p:sp>
        <p:nvSpPr>
          <p:cNvPr id="201741" name="Text Box 14"/>
          <p:cNvSpPr txBox="1">
            <a:spLocks noChangeArrowheads="1"/>
          </p:cNvSpPr>
          <p:nvPr/>
        </p:nvSpPr>
        <p:spPr bwMode="auto">
          <a:xfrm>
            <a:off x="468313" y="2565400"/>
            <a:ext cx="488950" cy="1800225"/>
          </a:xfrm>
          <a:prstGeom prst="rect">
            <a:avLst/>
          </a:prstGeom>
          <a:noFill/>
          <a:ln w="7938">
            <a:noFill/>
            <a:miter lim="800000"/>
            <a:headEnd/>
            <a:tailEnd/>
          </a:ln>
        </p:spPr>
        <p:txBody>
          <a:bodyPr vert="eaVert" lIns="91435" tIns="45718" rIns="91435" bIns="45718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000">
                <a:solidFill>
                  <a:srgbClr val="0000FF"/>
                </a:solidFill>
                <a:latin typeface="Tahoma" pitchFamily="34" charset="0"/>
                <a:ea typeface="楷体_GB2312" pitchFamily="49" charset="-122"/>
              </a:rPr>
              <a:t>对别人的看法</a:t>
            </a:r>
          </a:p>
        </p:txBody>
      </p:sp>
      <p:sp>
        <p:nvSpPr>
          <p:cNvPr id="201742" name="Text Box 15"/>
          <p:cNvSpPr txBox="1">
            <a:spLocks noChangeArrowheads="1"/>
          </p:cNvSpPr>
          <p:nvPr/>
        </p:nvSpPr>
        <p:spPr bwMode="auto">
          <a:xfrm>
            <a:off x="468313" y="1700213"/>
            <a:ext cx="488950" cy="720725"/>
          </a:xfrm>
          <a:prstGeom prst="rect">
            <a:avLst/>
          </a:prstGeom>
          <a:noFill/>
          <a:ln w="7938">
            <a:noFill/>
            <a:miter lim="800000"/>
            <a:headEnd/>
            <a:tailEnd/>
          </a:ln>
        </p:spPr>
        <p:txBody>
          <a:bodyPr vert="eaVert" lIns="91435" tIns="45718" rIns="91435" bIns="45718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000" b="1">
                <a:solidFill>
                  <a:srgbClr val="FF6600"/>
                </a:solidFill>
                <a:latin typeface="Tahoma" pitchFamily="34" charset="0"/>
                <a:ea typeface="楷体_GB2312" pitchFamily="49" charset="-122"/>
              </a:rPr>
              <a:t>积极</a:t>
            </a:r>
          </a:p>
        </p:txBody>
      </p:sp>
      <p:sp>
        <p:nvSpPr>
          <p:cNvPr id="201743" name="Text Box 16"/>
          <p:cNvSpPr txBox="1">
            <a:spLocks noChangeArrowheads="1"/>
          </p:cNvSpPr>
          <p:nvPr/>
        </p:nvSpPr>
        <p:spPr bwMode="auto">
          <a:xfrm>
            <a:off x="468313" y="4292600"/>
            <a:ext cx="488950" cy="720725"/>
          </a:xfrm>
          <a:prstGeom prst="rect">
            <a:avLst/>
          </a:prstGeom>
          <a:noFill/>
          <a:ln w="7938">
            <a:noFill/>
            <a:miter lim="800000"/>
            <a:headEnd/>
            <a:tailEnd/>
          </a:ln>
        </p:spPr>
        <p:txBody>
          <a:bodyPr vert="eaVert" lIns="91435" tIns="45718" rIns="91435" bIns="45718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zh-CN" altLang="en-US" sz="2000" b="1">
                <a:solidFill>
                  <a:srgbClr val="FF6600"/>
                </a:solidFill>
                <a:latin typeface="Tahoma" pitchFamily="34" charset="0"/>
                <a:ea typeface="楷体_GB2312" pitchFamily="49" charset="-122"/>
              </a:rPr>
              <a:t>消极</a:t>
            </a:r>
          </a:p>
        </p:txBody>
      </p:sp>
      <p:sp>
        <p:nvSpPr>
          <p:cNvPr id="201744" name="Text Box 17"/>
          <p:cNvSpPr txBox="1">
            <a:spLocks noChangeArrowheads="1"/>
          </p:cNvSpPr>
          <p:nvPr/>
        </p:nvSpPr>
        <p:spPr bwMode="auto">
          <a:xfrm>
            <a:off x="6900863" y="2314575"/>
            <a:ext cx="1936750" cy="2093913"/>
          </a:xfrm>
          <a:prstGeom prst="rect">
            <a:avLst/>
          </a:prstGeom>
          <a:noFill/>
          <a:ln w="7938">
            <a:noFill/>
            <a:miter lim="800000"/>
            <a:headEnd/>
            <a:tailEnd/>
          </a:ln>
        </p:spPr>
        <p:txBody>
          <a:bodyPr lIns="91435" tIns="45718" rIns="91435" bIns="45718">
            <a:spAutoFit/>
          </a:bodyPr>
          <a:lstStyle/>
          <a:p>
            <a:pPr latinLnBrk="1">
              <a:spcBef>
                <a:spcPct val="50000"/>
              </a:spcBef>
              <a:buFont typeface="Wingdings" pitchFamily="2" charset="2"/>
              <a:buChar char="Ø"/>
            </a:pPr>
            <a:r>
              <a:rPr kumimoji="1" lang="zh-CN" altLang="en-US" sz="2400" b="1">
                <a:solidFill>
                  <a:srgbClr val="FF6600"/>
                </a:solidFill>
                <a:latin typeface="굴림" pitchFamily="34" charset="-127"/>
                <a:ea typeface="隶书" pitchFamily="49" charset="-122"/>
              </a:rPr>
              <a:t>性格特点</a:t>
            </a:r>
          </a:p>
          <a:p>
            <a:pPr latinLnBrk="1">
              <a:spcBef>
                <a:spcPct val="50000"/>
              </a:spcBef>
              <a:buFont typeface="Wingdings" pitchFamily="2" charset="2"/>
              <a:buChar char="Ø"/>
            </a:pPr>
            <a:r>
              <a:rPr kumimoji="1" lang="zh-CN" altLang="en-US" sz="2400" b="1">
                <a:solidFill>
                  <a:srgbClr val="FF6600"/>
                </a:solidFill>
                <a:latin typeface="굴림" pitchFamily="34" charset="-127"/>
                <a:ea typeface="隶书" pitchFamily="49" charset="-122"/>
              </a:rPr>
              <a:t>心理健康</a:t>
            </a:r>
          </a:p>
          <a:p>
            <a:pPr latinLnBrk="1">
              <a:spcBef>
                <a:spcPct val="50000"/>
              </a:spcBef>
              <a:buFont typeface="Wingdings" pitchFamily="2" charset="2"/>
              <a:buChar char="Ø"/>
            </a:pPr>
            <a:r>
              <a:rPr kumimoji="1" lang="zh-CN" altLang="en-US" sz="2400" b="1">
                <a:solidFill>
                  <a:srgbClr val="FF6600"/>
                </a:solidFill>
                <a:latin typeface="굴림" pitchFamily="34" charset="-127"/>
                <a:ea typeface="隶书" pitchFamily="49" charset="-122"/>
              </a:rPr>
              <a:t>交往风格</a:t>
            </a:r>
          </a:p>
          <a:p>
            <a:pPr latinLnBrk="1">
              <a:spcBef>
                <a:spcPct val="50000"/>
              </a:spcBef>
              <a:buFont typeface="Wingdings" pitchFamily="2" charset="2"/>
              <a:buChar char="Ø"/>
            </a:pPr>
            <a:r>
              <a:rPr kumimoji="1" lang="zh-CN" altLang="en-US" sz="2400" b="1">
                <a:solidFill>
                  <a:srgbClr val="FF6600"/>
                </a:solidFill>
                <a:latin typeface="굴림" pitchFamily="34" charset="-127"/>
                <a:ea typeface="隶书" pitchFamily="49" charset="-122"/>
              </a:rPr>
              <a:t>社会适应</a:t>
            </a:r>
            <a:endParaRPr kumimoji="1" lang="en-US" altLang="zh-CN" sz="2400" b="1">
              <a:solidFill>
                <a:srgbClr val="FF6600"/>
              </a:solidFill>
              <a:latin typeface="굴림" pitchFamily="34" charset="-127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3" name="Text Box 3"/>
          <p:cNvSpPr txBox="1">
            <a:spLocks noChangeArrowheads="1"/>
          </p:cNvSpPr>
          <p:nvPr/>
        </p:nvSpPr>
        <p:spPr bwMode="auto">
          <a:xfrm>
            <a:off x="2051050" y="1557338"/>
            <a:ext cx="5040313" cy="192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chemeClr val="accent2"/>
                </a:solidFill>
                <a:ea typeface="隶书" pitchFamily="49" charset="-122"/>
              </a:rPr>
              <a:t>第二节</a:t>
            </a:r>
          </a:p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chemeClr val="accent2"/>
                </a:solidFill>
                <a:ea typeface="隶书" pitchFamily="49" charset="-122"/>
              </a:rPr>
              <a:t>团体辅导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777" name="Group 2"/>
          <p:cNvGrpSpPr>
            <a:grpSpLocks/>
          </p:cNvGrpSpPr>
          <p:nvPr/>
        </p:nvGrpSpPr>
        <p:grpSpPr bwMode="auto">
          <a:xfrm>
            <a:off x="471488" y="620713"/>
            <a:ext cx="7845425" cy="5586412"/>
            <a:chOff x="528" y="144"/>
            <a:chExt cx="4992" cy="3600"/>
          </a:xfrm>
        </p:grpSpPr>
        <p:sp>
          <p:nvSpPr>
            <p:cNvPr id="203779" name="Oval 3"/>
            <p:cNvSpPr>
              <a:spLocks noChangeArrowheads="1"/>
            </p:cNvSpPr>
            <p:nvPr/>
          </p:nvSpPr>
          <p:spPr bwMode="auto">
            <a:xfrm>
              <a:off x="2112" y="912"/>
              <a:ext cx="1680" cy="21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lIns="91435" tIns="45718" rIns="91435" bIns="45718" anchor="ctr"/>
            <a:lstStyle/>
            <a:p>
              <a:pPr algn="ctr"/>
              <a:r>
                <a:rPr lang="zh-CN" altLang="en-US" sz="3200" b="1">
                  <a:solidFill>
                    <a:srgbClr val="0000FF"/>
                  </a:solidFill>
                  <a:latin typeface="Tahoma" pitchFamily="34" charset="0"/>
                </a:rPr>
                <a:t>自我概念</a:t>
              </a:r>
            </a:p>
            <a:p>
              <a:pPr algn="ctr"/>
              <a:r>
                <a:rPr lang="zh-CN" altLang="en-US" sz="3200" b="1">
                  <a:solidFill>
                    <a:srgbClr val="0000FF"/>
                  </a:solidFill>
                  <a:latin typeface="Tahoma" pitchFamily="34" charset="0"/>
                </a:rPr>
                <a:t>的形成和发展</a:t>
              </a:r>
            </a:p>
            <a:p>
              <a:pPr algn="ctr"/>
              <a:endParaRPr lang="zh-CN" altLang="en-US" sz="3200" b="1">
                <a:solidFill>
                  <a:schemeClr val="bg2"/>
                </a:solidFill>
                <a:latin typeface="Tahoma" pitchFamily="34" charset="0"/>
              </a:endParaRPr>
            </a:p>
          </p:txBody>
        </p:sp>
        <p:sp>
          <p:nvSpPr>
            <p:cNvPr id="203780" name="Oval 4"/>
            <p:cNvSpPr>
              <a:spLocks noChangeArrowheads="1"/>
            </p:cNvSpPr>
            <p:nvPr/>
          </p:nvSpPr>
          <p:spPr bwMode="auto">
            <a:xfrm>
              <a:off x="720" y="2688"/>
              <a:ext cx="1632" cy="105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lIns="91435" tIns="45718" rIns="91435" bIns="45718" anchor="ctr"/>
            <a:lstStyle/>
            <a:p>
              <a:pPr algn="ctr"/>
              <a:r>
                <a:rPr lang="zh-CN" altLang="en-US" sz="2400" b="1">
                  <a:latin typeface="Tahoma" pitchFamily="34" charset="0"/>
                </a:rPr>
                <a:t>朋友</a:t>
              </a:r>
            </a:p>
          </p:txBody>
        </p:sp>
        <p:sp>
          <p:nvSpPr>
            <p:cNvPr id="203781" name="Oval 5"/>
            <p:cNvSpPr>
              <a:spLocks noChangeArrowheads="1"/>
            </p:cNvSpPr>
            <p:nvPr/>
          </p:nvSpPr>
          <p:spPr bwMode="auto">
            <a:xfrm>
              <a:off x="528" y="1344"/>
              <a:ext cx="1440" cy="1104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lIns="91435" tIns="45718" rIns="91435" bIns="45718" anchor="ctr"/>
            <a:lstStyle/>
            <a:p>
              <a:pPr algn="ctr"/>
              <a:r>
                <a:rPr lang="zh-CN" altLang="en-US" sz="2400" b="1">
                  <a:latin typeface="Tahoma" pitchFamily="34" charset="0"/>
                </a:rPr>
                <a:t>家人和亲戚</a:t>
              </a:r>
            </a:p>
          </p:txBody>
        </p:sp>
        <p:sp>
          <p:nvSpPr>
            <p:cNvPr id="203782" name="Oval 6"/>
            <p:cNvSpPr>
              <a:spLocks noChangeArrowheads="1"/>
            </p:cNvSpPr>
            <p:nvPr/>
          </p:nvSpPr>
          <p:spPr bwMode="auto">
            <a:xfrm>
              <a:off x="1008" y="144"/>
              <a:ext cx="1248" cy="105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lIns="91435" tIns="45718" rIns="91435" bIns="45718" anchor="ctr"/>
            <a:lstStyle/>
            <a:p>
              <a:pPr algn="ctr"/>
              <a:r>
                <a:rPr lang="zh-CN" altLang="en-US" sz="2400" b="1">
                  <a:latin typeface="Tahoma" pitchFamily="34" charset="0"/>
                </a:rPr>
                <a:t>父母及</a:t>
              </a:r>
            </a:p>
            <a:p>
              <a:pPr algn="ctr"/>
              <a:r>
                <a:rPr lang="zh-CN" altLang="en-US" sz="2400" b="1">
                  <a:latin typeface="Tahoma" pitchFamily="34" charset="0"/>
                </a:rPr>
                <a:t>其他抚养者</a:t>
              </a:r>
            </a:p>
          </p:txBody>
        </p:sp>
        <p:sp>
          <p:nvSpPr>
            <p:cNvPr id="203783" name="Oval 7"/>
            <p:cNvSpPr>
              <a:spLocks noChangeArrowheads="1"/>
            </p:cNvSpPr>
            <p:nvPr/>
          </p:nvSpPr>
          <p:spPr bwMode="auto">
            <a:xfrm>
              <a:off x="3456" y="336"/>
              <a:ext cx="1920" cy="864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lIns="91435" tIns="45718" rIns="91435" bIns="45718" anchor="ctr"/>
            <a:lstStyle/>
            <a:p>
              <a:pPr algn="ctr"/>
              <a:r>
                <a:rPr lang="zh-CN" altLang="en-US" sz="2400" b="1">
                  <a:latin typeface="Tahoma" pitchFamily="34" charset="0"/>
                </a:rPr>
                <a:t>教师</a:t>
              </a:r>
            </a:p>
          </p:txBody>
        </p:sp>
        <p:sp>
          <p:nvSpPr>
            <p:cNvPr id="203784" name="Oval 8"/>
            <p:cNvSpPr>
              <a:spLocks noChangeArrowheads="1"/>
            </p:cNvSpPr>
            <p:nvPr/>
          </p:nvSpPr>
          <p:spPr bwMode="auto">
            <a:xfrm>
              <a:off x="4128" y="1392"/>
              <a:ext cx="1392" cy="105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lIns="91435" tIns="45718" rIns="91435" bIns="45718" anchor="ctr"/>
            <a:lstStyle/>
            <a:p>
              <a:pPr algn="ctr"/>
              <a:r>
                <a:rPr lang="zh-CN" altLang="en-US" sz="2400" b="1">
                  <a:latin typeface="Tahoma" pitchFamily="34" charset="0"/>
                </a:rPr>
                <a:t>同学</a:t>
              </a:r>
            </a:p>
          </p:txBody>
        </p:sp>
        <p:sp>
          <p:nvSpPr>
            <p:cNvPr id="203785" name="Oval 9"/>
            <p:cNvSpPr>
              <a:spLocks noChangeArrowheads="1"/>
            </p:cNvSpPr>
            <p:nvPr/>
          </p:nvSpPr>
          <p:spPr bwMode="auto">
            <a:xfrm>
              <a:off x="3360" y="2880"/>
              <a:ext cx="1920" cy="72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lIns="91435" tIns="45718" rIns="91435" bIns="45718" anchor="ctr"/>
            <a:lstStyle/>
            <a:p>
              <a:pPr algn="ctr"/>
              <a:r>
                <a:rPr lang="zh-CN" altLang="en-US" sz="2400" b="1">
                  <a:latin typeface="Tahoma" pitchFamily="34" charset="0"/>
                </a:rPr>
                <a:t>同事</a:t>
              </a:r>
            </a:p>
          </p:txBody>
        </p:sp>
        <p:sp>
          <p:nvSpPr>
            <p:cNvPr id="203786" name="Line 10"/>
            <p:cNvSpPr>
              <a:spLocks noChangeShapeType="1"/>
            </p:cNvSpPr>
            <p:nvPr/>
          </p:nvSpPr>
          <p:spPr bwMode="auto">
            <a:xfrm>
              <a:off x="2160" y="912"/>
              <a:ext cx="24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787" name="Line 11"/>
            <p:cNvSpPr>
              <a:spLocks noChangeShapeType="1"/>
            </p:cNvSpPr>
            <p:nvPr/>
          </p:nvSpPr>
          <p:spPr bwMode="auto">
            <a:xfrm>
              <a:off x="1920" y="1824"/>
              <a:ext cx="192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788" name="Line 12"/>
            <p:cNvSpPr>
              <a:spLocks noChangeShapeType="1"/>
            </p:cNvSpPr>
            <p:nvPr/>
          </p:nvSpPr>
          <p:spPr bwMode="auto">
            <a:xfrm flipV="1">
              <a:off x="2208" y="2832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789" name="Line 13"/>
            <p:cNvSpPr>
              <a:spLocks noChangeShapeType="1"/>
            </p:cNvSpPr>
            <p:nvPr/>
          </p:nvSpPr>
          <p:spPr bwMode="auto">
            <a:xfrm>
              <a:off x="3408" y="2880"/>
              <a:ext cx="96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790" name="Line 14"/>
            <p:cNvSpPr>
              <a:spLocks noChangeShapeType="1"/>
            </p:cNvSpPr>
            <p:nvPr/>
          </p:nvSpPr>
          <p:spPr bwMode="auto">
            <a:xfrm flipV="1">
              <a:off x="3360" y="864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791" name="Line 15"/>
            <p:cNvSpPr>
              <a:spLocks noChangeShapeType="1"/>
            </p:cNvSpPr>
            <p:nvPr/>
          </p:nvSpPr>
          <p:spPr bwMode="auto">
            <a:xfrm>
              <a:off x="3744" y="1776"/>
              <a:ext cx="384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03778" name="Picture 16" descr="小孩脸谱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9838" y="3716338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01" name="Group 2"/>
          <p:cNvGrpSpPr>
            <a:grpSpLocks/>
          </p:cNvGrpSpPr>
          <p:nvPr/>
        </p:nvGrpSpPr>
        <p:grpSpPr bwMode="auto">
          <a:xfrm>
            <a:off x="471488" y="404813"/>
            <a:ext cx="7988300" cy="5802312"/>
            <a:chOff x="528" y="144"/>
            <a:chExt cx="4992" cy="3600"/>
          </a:xfrm>
        </p:grpSpPr>
        <p:sp>
          <p:nvSpPr>
            <p:cNvPr id="204803" name="Oval 3"/>
            <p:cNvSpPr>
              <a:spLocks noChangeArrowheads="1"/>
            </p:cNvSpPr>
            <p:nvPr/>
          </p:nvSpPr>
          <p:spPr bwMode="auto">
            <a:xfrm>
              <a:off x="2112" y="912"/>
              <a:ext cx="1680" cy="2160"/>
            </a:xfrm>
            <a:prstGeom prst="ellipse">
              <a:avLst/>
            </a:prstGeom>
            <a:solidFill>
              <a:srgbClr val="669900"/>
            </a:solidFill>
            <a:ln w="9525">
              <a:noFill/>
              <a:round/>
              <a:headEnd/>
              <a:tailEnd/>
            </a:ln>
          </p:spPr>
          <p:txBody>
            <a:bodyPr wrap="none" lIns="91435" tIns="45718" rIns="91435" bIns="45718" anchor="ctr"/>
            <a:lstStyle/>
            <a:p>
              <a:pPr algn="ctr"/>
              <a:r>
                <a:rPr lang="zh-CN" altLang="en-US" sz="3200" b="1">
                  <a:solidFill>
                    <a:srgbClr val="FFCC00"/>
                  </a:solidFill>
                  <a:latin typeface="Tahoma" pitchFamily="34" charset="0"/>
                </a:rPr>
                <a:t>团体辅导协助</a:t>
              </a:r>
            </a:p>
            <a:p>
              <a:pPr algn="ctr"/>
              <a:r>
                <a:rPr lang="zh-CN" altLang="en-US" sz="3200" b="1">
                  <a:solidFill>
                    <a:srgbClr val="FFCC00"/>
                  </a:solidFill>
                  <a:latin typeface="Tahoma" pitchFamily="34" charset="0"/>
                </a:rPr>
                <a:t>自我成长</a:t>
              </a:r>
            </a:p>
          </p:txBody>
        </p:sp>
        <p:sp>
          <p:nvSpPr>
            <p:cNvPr id="204804" name="Oval 4"/>
            <p:cNvSpPr>
              <a:spLocks noChangeArrowheads="1"/>
            </p:cNvSpPr>
            <p:nvPr/>
          </p:nvSpPr>
          <p:spPr bwMode="auto">
            <a:xfrm>
              <a:off x="720" y="2688"/>
              <a:ext cx="1632" cy="1056"/>
            </a:xfrm>
            <a:prstGeom prst="ellipse">
              <a:avLst/>
            </a:prstGeom>
            <a:solidFill>
              <a:srgbClr val="669900"/>
            </a:solidFill>
            <a:ln w="9525">
              <a:noFill/>
              <a:round/>
              <a:headEnd/>
              <a:tailEnd/>
            </a:ln>
          </p:spPr>
          <p:txBody>
            <a:bodyPr wrap="none" lIns="91435" tIns="45718" rIns="91435" bIns="45718" anchor="ctr"/>
            <a:lstStyle/>
            <a:p>
              <a:pPr algn="ctr"/>
              <a:r>
                <a:rPr lang="zh-CN" altLang="en-US" sz="2400" b="1">
                  <a:solidFill>
                    <a:schemeClr val="bg1"/>
                  </a:solidFill>
                  <a:latin typeface="Tahoma" pitchFamily="34" charset="0"/>
                </a:rPr>
                <a:t>成员</a:t>
              </a:r>
              <a:r>
                <a:rPr lang="en-US" altLang="zh-CN" sz="2400" b="1">
                  <a:solidFill>
                    <a:schemeClr val="bg1"/>
                  </a:solidFill>
                  <a:latin typeface="Tahoma" pitchFamily="34" charset="0"/>
                </a:rPr>
                <a:t>4</a:t>
              </a:r>
            </a:p>
          </p:txBody>
        </p:sp>
        <p:sp>
          <p:nvSpPr>
            <p:cNvPr id="204805" name="Oval 5"/>
            <p:cNvSpPr>
              <a:spLocks noChangeArrowheads="1"/>
            </p:cNvSpPr>
            <p:nvPr/>
          </p:nvSpPr>
          <p:spPr bwMode="auto">
            <a:xfrm>
              <a:off x="528" y="1344"/>
              <a:ext cx="1440" cy="1104"/>
            </a:xfrm>
            <a:prstGeom prst="ellipse">
              <a:avLst/>
            </a:prstGeom>
            <a:solidFill>
              <a:srgbClr val="669900"/>
            </a:solidFill>
            <a:ln w="9525">
              <a:noFill/>
              <a:round/>
              <a:headEnd/>
              <a:tailEnd/>
            </a:ln>
          </p:spPr>
          <p:txBody>
            <a:bodyPr wrap="none" lIns="91435" tIns="45718" rIns="91435" bIns="45718" anchor="ctr"/>
            <a:lstStyle/>
            <a:p>
              <a:pPr algn="ctr"/>
              <a:r>
                <a:rPr lang="zh-CN" altLang="en-US" sz="2400" b="1">
                  <a:solidFill>
                    <a:schemeClr val="bg1"/>
                  </a:solidFill>
                  <a:latin typeface="Tahoma" pitchFamily="34" charset="0"/>
                </a:rPr>
                <a:t>成员</a:t>
              </a:r>
              <a:r>
                <a:rPr lang="en-US" altLang="zh-CN" sz="2400" b="1">
                  <a:solidFill>
                    <a:schemeClr val="bg1"/>
                  </a:solidFill>
                  <a:latin typeface="Tahoma" pitchFamily="34" charset="0"/>
                </a:rPr>
                <a:t>5</a:t>
              </a:r>
            </a:p>
          </p:txBody>
        </p:sp>
        <p:sp>
          <p:nvSpPr>
            <p:cNvPr id="204806" name="Oval 6"/>
            <p:cNvSpPr>
              <a:spLocks noChangeArrowheads="1"/>
            </p:cNvSpPr>
            <p:nvPr/>
          </p:nvSpPr>
          <p:spPr bwMode="auto">
            <a:xfrm>
              <a:off x="1008" y="144"/>
              <a:ext cx="1248" cy="1056"/>
            </a:xfrm>
            <a:prstGeom prst="ellipse">
              <a:avLst/>
            </a:prstGeom>
            <a:solidFill>
              <a:srgbClr val="669900"/>
            </a:solidFill>
            <a:ln w="9525">
              <a:noFill/>
              <a:round/>
              <a:headEnd/>
              <a:tailEnd/>
            </a:ln>
          </p:spPr>
          <p:txBody>
            <a:bodyPr wrap="none" lIns="91435" tIns="45718" rIns="91435" bIns="45718" anchor="ctr"/>
            <a:lstStyle/>
            <a:p>
              <a:pPr algn="ctr"/>
              <a:r>
                <a:rPr lang="zh-CN" altLang="en-US" sz="2400" b="1">
                  <a:solidFill>
                    <a:schemeClr val="bg1"/>
                  </a:solidFill>
                  <a:latin typeface="Tahoma" pitchFamily="34" charset="0"/>
                </a:rPr>
                <a:t>领导者</a:t>
              </a:r>
            </a:p>
          </p:txBody>
        </p:sp>
        <p:sp>
          <p:nvSpPr>
            <p:cNvPr id="204807" name="Oval 7"/>
            <p:cNvSpPr>
              <a:spLocks noChangeArrowheads="1"/>
            </p:cNvSpPr>
            <p:nvPr/>
          </p:nvSpPr>
          <p:spPr bwMode="auto">
            <a:xfrm>
              <a:off x="3456" y="336"/>
              <a:ext cx="1920" cy="864"/>
            </a:xfrm>
            <a:prstGeom prst="ellipse">
              <a:avLst/>
            </a:prstGeom>
            <a:solidFill>
              <a:srgbClr val="669900"/>
            </a:solidFill>
            <a:ln w="9525">
              <a:noFill/>
              <a:round/>
              <a:headEnd/>
              <a:tailEnd/>
            </a:ln>
          </p:spPr>
          <p:txBody>
            <a:bodyPr wrap="none" lIns="91435" tIns="45718" rIns="91435" bIns="45718" anchor="ctr"/>
            <a:lstStyle/>
            <a:p>
              <a:pPr algn="ctr"/>
              <a:r>
                <a:rPr lang="zh-CN" altLang="en-US" sz="2400" b="1">
                  <a:solidFill>
                    <a:schemeClr val="bg1"/>
                  </a:solidFill>
                  <a:latin typeface="Tahoma" pitchFamily="34" charset="0"/>
                </a:rPr>
                <a:t>成员</a:t>
              </a:r>
              <a:r>
                <a:rPr lang="en-US" altLang="zh-CN" sz="2400" b="1">
                  <a:solidFill>
                    <a:schemeClr val="bg1"/>
                  </a:solidFill>
                  <a:latin typeface="Tahoma" pitchFamily="34" charset="0"/>
                </a:rPr>
                <a:t>1</a:t>
              </a:r>
            </a:p>
          </p:txBody>
        </p:sp>
        <p:sp>
          <p:nvSpPr>
            <p:cNvPr id="204808" name="Oval 8"/>
            <p:cNvSpPr>
              <a:spLocks noChangeArrowheads="1"/>
            </p:cNvSpPr>
            <p:nvPr/>
          </p:nvSpPr>
          <p:spPr bwMode="auto">
            <a:xfrm>
              <a:off x="4128" y="1392"/>
              <a:ext cx="1392" cy="1056"/>
            </a:xfrm>
            <a:prstGeom prst="ellipse">
              <a:avLst/>
            </a:prstGeom>
            <a:solidFill>
              <a:srgbClr val="669900"/>
            </a:solidFill>
            <a:ln w="9525">
              <a:noFill/>
              <a:round/>
              <a:headEnd/>
              <a:tailEnd/>
            </a:ln>
          </p:spPr>
          <p:txBody>
            <a:bodyPr wrap="none" lIns="91435" tIns="45718" rIns="91435" bIns="45718" anchor="ctr"/>
            <a:lstStyle/>
            <a:p>
              <a:pPr algn="ctr"/>
              <a:r>
                <a:rPr lang="zh-CN" altLang="en-US" sz="2400" b="1">
                  <a:solidFill>
                    <a:schemeClr val="bg1"/>
                  </a:solidFill>
                  <a:latin typeface="Tahoma" pitchFamily="34" charset="0"/>
                </a:rPr>
                <a:t>成员</a:t>
              </a:r>
              <a:r>
                <a:rPr lang="en-US" altLang="zh-CN" sz="2400" b="1">
                  <a:solidFill>
                    <a:schemeClr val="bg1"/>
                  </a:solidFill>
                  <a:latin typeface="Tahoma" pitchFamily="34" charset="0"/>
                </a:rPr>
                <a:t>2</a:t>
              </a:r>
            </a:p>
          </p:txBody>
        </p:sp>
        <p:sp>
          <p:nvSpPr>
            <p:cNvPr id="204809" name="Oval 9"/>
            <p:cNvSpPr>
              <a:spLocks noChangeArrowheads="1"/>
            </p:cNvSpPr>
            <p:nvPr/>
          </p:nvSpPr>
          <p:spPr bwMode="auto">
            <a:xfrm>
              <a:off x="3360" y="2880"/>
              <a:ext cx="1920" cy="720"/>
            </a:xfrm>
            <a:prstGeom prst="ellipse">
              <a:avLst/>
            </a:prstGeom>
            <a:solidFill>
              <a:srgbClr val="669900"/>
            </a:solidFill>
            <a:ln w="9525">
              <a:noFill/>
              <a:round/>
              <a:headEnd/>
              <a:tailEnd/>
            </a:ln>
          </p:spPr>
          <p:txBody>
            <a:bodyPr wrap="none" lIns="91435" tIns="45718" rIns="91435" bIns="45718" anchor="ctr"/>
            <a:lstStyle/>
            <a:p>
              <a:pPr algn="ctr"/>
              <a:r>
                <a:rPr lang="zh-CN" altLang="en-US" sz="2400" b="1">
                  <a:solidFill>
                    <a:schemeClr val="bg1"/>
                  </a:solidFill>
                  <a:latin typeface="Tahoma" pitchFamily="34" charset="0"/>
                </a:rPr>
                <a:t>成员</a:t>
              </a:r>
              <a:r>
                <a:rPr lang="en-US" altLang="zh-CN" sz="2400" b="1">
                  <a:solidFill>
                    <a:schemeClr val="bg1"/>
                  </a:solidFill>
                  <a:latin typeface="Tahoma" pitchFamily="34" charset="0"/>
                </a:rPr>
                <a:t>3</a:t>
              </a:r>
            </a:p>
          </p:txBody>
        </p:sp>
        <p:sp>
          <p:nvSpPr>
            <p:cNvPr id="204810" name="Line 10"/>
            <p:cNvSpPr>
              <a:spLocks noChangeShapeType="1"/>
            </p:cNvSpPr>
            <p:nvPr/>
          </p:nvSpPr>
          <p:spPr bwMode="auto">
            <a:xfrm>
              <a:off x="2160" y="912"/>
              <a:ext cx="24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11" name="Line 11"/>
            <p:cNvSpPr>
              <a:spLocks noChangeShapeType="1"/>
            </p:cNvSpPr>
            <p:nvPr/>
          </p:nvSpPr>
          <p:spPr bwMode="auto">
            <a:xfrm>
              <a:off x="1920" y="1824"/>
              <a:ext cx="192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12" name="Line 12"/>
            <p:cNvSpPr>
              <a:spLocks noChangeShapeType="1"/>
            </p:cNvSpPr>
            <p:nvPr/>
          </p:nvSpPr>
          <p:spPr bwMode="auto">
            <a:xfrm flipV="1">
              <a:off x="2208" y="2832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13" name="Line 13"/>
            <p:cNvSpPr>
              <a:spLocks noChangeShapeType="1"/>
            </p:cNvSpPr>
            <p:nvPr/>
          </p:nvSpPr>
          <p:spPr bwMode="auto">
            <a:xfrm>
              <a:off x="3408" y="2880"/>
              <a:ext cx="96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14" name="Line 14"/>
            <p:cNvSpPr>
              <a:spLocks noChangeShapeType="1"/>
            </p:cNvSpPr>
            <p:nvPr/>
          </p:nvSpPr>
          <p:spPr bwMode="auto">
            <a:xfrm flipV="1">
              <a:off x="3360" y="864"/>
              <a:ext cx="1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15" name="Line 15"/>
            <p:cNvSpPr>
              <a:spLocks noChangeShapeType="1"/>
            </p:cNvSpPr>
            <p:nvPr/>
          </p:nvSpPr>
          <p:spPr bwMode="auto">
            <a:xfrm>
              <a:off x="3744" y="1776"/>
              <a:ext cx="384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802" name="AutoShape 1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85113" y="5949950"/>
            <a:ext cx="503237" cy="503238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5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68313" y="188913"/>
            <a:ext cx="8229600" cy="1143000"/>
          </a:xfr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GB" sz="4000" smtClean="0">
                <a:solidFill>
                  <a:schemeClr val="tx1"/>
                </a:solidFill>
                <a:effectLst/>
                <a:latin typeface="隶书" pitchFamily="49" charset="-122"/>
                <a:ea typeface="隶书" pitchFamily="49" charset="-122"/>
                <a:cs typeface="Arial" charset="0"/>
              </a:rPr>
              <a:t>心理辅导团体中成员的角色和义务</a:t>
            </a:r>
            <a:endParaRPr lang="zh-CN" altLang="en-US" sz="4000" smtClean="0">
              <a:solidFill>
                <a:schemeClr val="tx1"/>
              </a:solidFill>
              <a:effectLst/>
              <a:latin typeface="隶书" pitchFamily="49" charset="-122"/>
              <a:ea typeface="隶书" pitchFamily="49" charset="-122"/>
              <a:cs typeface="Arial" charset="0"/>
            </a:endParaRPr>
          </a:p>
        </p:txBody>
      </p:sp>
      <p:graphicFrame>
        <p:nvGraphicFramePr>
          <p:cNvPr id="182275" name="Group 3"/>
          <p:cNvGraphicFramePr>
            <a:graphicFrameLocks noGrp="1"/>
          </p:cNvGraphicFramePr>
          <p:nvPr>
            <p:ph idx="4294967295"/>
          </p:nvPr>
        </p:nvGraphicFramePr>
        <p:xfrm>
          <a:off x="1763713" y="1916113"/>
          <a:ext cx="6022975" cy="3379787"/>
        </p:xfrm>
        <a:graphic>
          <a:graphicData uri="http://schemas.openxmlformats.org/drawingml/2006/table">
            <a:tbl>
              <a:tblPr/>
              <a:tblGrid>
                <a:gridCol w="3011487"/>
                <a:gridCol w="3011488"/>
              </a:tblGrid>
              <a:tr h="1690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400" b="1" i="0" u="none" strike="noStrike" cap="none" normalizeH="0" baseline="0" smtClean="0">
                        <a:ln>
                          <a:noFill/>
                        </a:ln>
                        <a:solidFill>
                          <a:srgbClr val="3C3E4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ahoma" pitchFamily="34" charset="0"/>
                        </a:rPr>
                        <a:t>公开区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400" b="1" i="0" u="none" strike="noStrike" cap="none" normalizeH="0" baseline="0" smtClean="0">
                        <a:ln>
                          <a:noFill/>
                        </a:ln>
                        <a:solidFill>
                          <a:srgbClr val="3C3E4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ahoma" pitchFamily="34" charset="0"/>
                        </a:rPr>
                        <a:t>盲目区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89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400" b="1" i="0" u="none" strike="noStrike" cap="none" normalizeH="0" baseline="0" smtClean="0">
                        <a:ln>
                          <a:noFill/>
                        </a:ln>
                        <a:solidFill>
                          <a:srgbClr val="3C3E4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ahoma" pitchFamily="34" charset="0"/>
                        </a:rPr>
                        <a:t>隐秘区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400" b="1" i="0" u="none" strike="noStrike" cap="none" normalizeH="0" baseline="0" smtClean="0">
                        <a:ln>
                          <a:noFill/>
                        </a:ln>
                        <a:solidFill>
                          <a:srgbClr val="3C3E4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ahoma" pitchFamily="34" charset="0"/>
                        </a:rPr>
                        <a:t>未知区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05837" name="Text Box 14"/>
          <p:cNvSpPr txBox="1">
            <a:spLocks noChangeArrowheads="1"/>
          </p:cNvSpPr>
          <p:nvPr/>
        </p:nvSpPr>
        <p:spPr bwMode="auto">
          <a:xfrm>
            <a:off x="971550" y="1773238"/>
            <a:ext cx="549275" cy="1800225"/>
          </a:xfrm>
          <a:prstGeom prst="rect">
            <a:avLst/>
          </a:prstGeom>
          <a:noFill/>
          <a:ln w="7938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latinLnBrk="1">
              <a:spcBef>
                <a:spcPct val="50000"/>
              </a:spcBef>
            </a:pPr>
            <a:r>
              <a:rPr kumimoji="1" lang="zh-CN" altLang="en-US" sz="2400" b="1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</a:rPr>
              <a:t>别人知道的</a:t>
            </a:r>
          </a:p>
        </p:txBody>
      </p:sp>
      <p:sp>
        <p:nvSpPr>
          <p:cNvPr id="205838" name="Text Box 15"/>
          <p:cNvSpPr txBox="1">
            <a:spLocks noChangeArrowheads="1"/>
          </p:cNvSpPr>
          <p:nvPr/>
        </p:nvSpPr>
        <p:spPr bwMode="auto">
          <a:xfrm>
            <a:off x="971550" y="3573463"/>
            <a:ext cx="549275" cy="2232025"/>
          </a:xfrm>
          <a:prstGeom prst="rect">
            <a:avLst/>
          </a:prstGeom>
          <a:noFill/>
          <a:ln w="7938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latinLnBrk="1">
              <a:spcBef>
                <a:spcPct val="50000"/>
              </a:spcBef>
            </a:pP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别人不知道的</a:t>
            </a:r>
          </a:p>
        </p:txBody>
      </p:sp>
      <p:sp>
        <p:nvSpPr>
          <p:cNvPr id="205839" name="Text Box 16"/>
          <p:cNvSpPr txBox="1">
            <a:spLocks noChangeArrowheads="1"/>
          </p:cNvSpPr>
          <p:nvPr/>
        </p:nvSpPr>
        <p:spPr bwMode="auto">
          <a:xfrm>
            <a:off x="2268538" y="1268413"/>
            <a:ext cx="1871662" cy="457200"/>
          </a:xfrm>
          <a:prstGeom prst="rect">
            <a:avLst/>
          </a:prstGeom>
          <a:noFill/>
          <a:ln w="793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1">
              <a:spcBef>
                <a:spcPct val="50000"/>
              </a:spcBef>
            </a:pPr>
            <a:r>
              <a:rPr kumimoji="1" lang="zh-CN" altLang="en-US" sz="2400" b="1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</a:rPr>
              <a:t>自己知道的</a:t>
            </a:r>
          </a:p>
        </p:txBody>
      </p:sp>
      <p:sp>
        <p:nvSpPr>
          <p:cNvPr id="205840" name="Text Box 17"/>
          <p:cNvSpPr txBox="1">
            <a:spLocks noChangeArrowheads="1"/>
          </p:cNvSpPr>
          <p:nvPr/>
        </p:nvSpPr>
        <p:spPr bwMode="auto">
          <a:xfrm>
            <a:off x="5076825" y="1268413"/>
            <a:ext cx="2159000" cy="457200"/>
          </a:xfrm>
          <a:prstGeom prst="rect">
            <a:avLst/>
          </a:prstGeom>
          <a:noFill/>
          <a:ln w="793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1">
              <a:spcBef>
                <a:spcPct val="50000"/>
              </a:spcBef>
            </a:pP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自己不知道的</a:t>
            </a:r>
          </a:p>
        </p:txBody>
      </p:sp>
      <p:sp>
        <p:nvSpPr>
          <p:cNvPr id="205841" name="Text Box 18"/>
          <p:cNvSpPr txBox="1">
            <a:spLocks noChangeArrowheads="1"/>
          </p:cNvSpPr>
          <p:nvPr/>
        </p:nvSpPr>
        <p:spPr bwMode="auto">
          <a:xfrm>
            <a:off x="3635375" y="5589588"/>
            <a:ext cx="3095625" cy="457200"/>
          </a:xfrm>
          <a:prstGeom prst="rect">
            <a:avLst/>
          </a:prstGeom>
          <a:noFill/>
          <a:ln w="793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1">
              <a:spcBef>
                <a:spcPct val="50000"/>
              </a:spcBef>
            </a:pPr>
            <a:r>
              <a:rPr kumimoji="1" lang="zh-CN" altLang="en-US" sz="2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乔</a:t>
            </a:r>
            <a:r>
              <a:rPr kumimoji="1" lang="en-US" altLang="zh-CN" sz="2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-</a:t>
            </a:r>
            <a:r>
              <a:rPr kumimoji="1" lang="zh-CN" altLang="en-US" sz="2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韩窗口理论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49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4800" smtClean="0">
                <a:solidFill>
                  <a:schemeClr val="tx1"/>
                </a:solidFill>
                <a:effectLst/>
                <a:latin typeface="隶书" pitchFamily="49" charset="-122"/>
                <a:ea typeface="隶书" pitchFamily="49" charset="-122"/>
                <a:cs typeface="Arial" charset="0"/>
              </a:rPr>
              <a:t>团体中个人学习过程 </a:t>
            </a:r>
          </a:p>
        </p:txBody>
      </p:sp>
      <p:pic>
        <p:nvPicPr>
          <p:cNvPr id="206850" name="Picture 7" descr="1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1214438"/>
            <a:ext cx="6840537" cy="49736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3"/>
          <p:cNvSpPr txBox="1">
            <a:spLocks noChangeArrowheads="1"/>
          </p:cNvSpPr>
          <p:nvPr/>
        </p:nvSpPr>
        <p:spPr bwMode="auto">
          <a:xfrm>
            <a:off x="1547813" y="1773238"/>
            <a:ext cx="5976937" cy="236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zh-CN" altLang="en-US" sz="4800" b="1">
                <a:solidFill>
                  <a:schemeClr val="accent2"/>
                </a:solidFill>
                <a:ea typeface="隶书" pitchFamily="49" charset="-122"/>
              </a:rPr>
              <a:t>第一部分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zh-CN" altLang="en-US" sz="4800" b="1">
                <a:solidFill>
                  <a:schemeClr val="accent2"/>
                </a:solidFill>
                <a:ea typeface="隶书" pitchFamily="49" charset="-122"/>
              </a:rPr>
              <a:t>心理成长的目标标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zh-CN" altLang="en-US" sz="4800" b="1">
                <a:solidFill>
                  <a:schemeClr val="accent2"/>
                </a:solidFill>
                <a:ea typeface="隶书" pitchFamily="49" charset="-122"/>
              </a:rPr>
              <a:t>与团体辅导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3" name="Rectangle 3"/>
          <p:cNvSpPr>
            <a:spLocks noGrp="1"/>
          </p:cNvSpPr>
          <p:nvPr>
            <p:ph type="body" idx="4294967295"/>
          </p:nvPr>
        </p:nvSpPr>
        <p:spPr>
          <a:xfrm>
            <a:off x="539750" y="1844675"/>
            <a:ext cx="8229600" cy="3600450"/>
          </a:xfrm>
          <a:solidFill>
            <a:schemeClr val="bg1"/>
          </a:solidFill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 smtClean="0">
                <a:solidFill>
                  <a:srgbClr val="669900"/>
                </a:solidFill>
                <a:ea typeface="宋体" pitchFamily="2" charset="-122"/>
              </a:rPr>
              <a:t>团体辅导</a:t>
            </a:r>
            <a:r>
              <a:rPr lang="zh-CN" altLang="en-GB" sz="2800" b="1" smtClean="0">
                <a:solidFill>
                  <a:srgbClr val="669900"/>
                </a:solidFill>
                <a:ea typeface="宋体" pitchFamily="2" charset="-122"/>
              </a:rPr>
              <a:t>是指团体领导者运用</a:t>
            </a:r>
            <a:r>
              <a:rPr lang="zh-CN" altLang="en-GB" sz="2800" b="1" smtClean="0">
                <a:solidFill>
                  <a:srgbClr val="FF3300"/>
                </a:solidFill>
                <a:ea typeface="宋体" pitchFamily="2" charset="-122"/>
              </a:rPr>
              <a:t>团体动力</a:t>
            </a:r>
            <a:r>
              <a:rPr lang="zh-CN" altLang="en-GB" sz="2800" b="1" smtClean="0">
                <a:solidFill>
                  <a:srgbClr val="669900"/>
                </a:solidFill>
                <a:ea typeface="宋体" pitchFamily="2" charset="-122"/>
              </a:rPr>
              <a:t>的作用，根据团体成员的特征和发展规律，通过设计和组织一定的</a:t>
            </a:r>
            <a:r>
              <a:rPr lang="zh-CN" altLang="en-GB" sz="2800" b="1" smtClean="0">
                <a:solidFill>
                  <a:srgbClr val="FF3300"/>
                </a:solidFill>
                <a:ea typeface="宋体" pitchFamily="2" charset="-122"/>
              </a:rPr>
              <a:t>团体活动</a:t>
            </a:r>
            <a:r>
              <a:rPr lang="zh-CN" altLang="en-GB" sz="2800" b="1" smtClean="0">
                <a:solidFill>
                  <a:srgbClr val="669900"/>
                </a:solidFill>
                <a:ea typeface="宋体" pitchFamily="2" charset="-122"/>
              </a:rPr>
              <a:t>，</a:t>
            </a:r>
            <a:r>
              <a:rPr lang="zh-CN" altLang="en-GB" sz="2800" b="1" smtClean="0">
                <a:solidFill>
                  <a:srgbClr val="0A5C6C"/>
                </a:solidFill>
                <a:ea typeface="宋体" pitchFamily="2" charset="-122"/>
              </a:rPr>
              <a:t>引发团体成员的主观体验和感受，通过</a:t>
            </a:r>
            <a:r>
              <a:rPr lang="zh-CN" altLang="en-GB" sz="2800" b="1" smtClean="0">
                <a:solidFill>
                  <a:srgbClr val="C00000"/>
                </a:solidFill>
                <a:ea typeface="宋体" pitchFamily="2" charset="-122"/>
              </a:rPr>
              <a:t>自省</a:t>
            </a:r>
            <a:r>
              <a:rPr lang="zh-CN" altLang="en-GB" sz="2800" b="1" smtClean="0">
                <a:solidFill>
                  <a:srgbClr val="0A5C6C"/>
                </a:solidFill>
                <a:ea typeface="宋体" pitchFamily="2" charset="-122"/>
              </a:rPr>
              <a:t>和</a:t>
            </a:r>
            <a:r>
              <a:rPr lang="zh-CN" altLang="en-GB" sz="2800" b="1" smtClean="0">
                <a:solidFill>
                  <a:srgbClr val="C00000"/>
                </a:solidFill>
                <a:ea typeface="宋体" pitchFamily="2" charset="-122"/>
              </a:rPr>
              <a:t>领悟</a:t>
            </a:r>
            <a:r>
              <a:rPr lang="zh-CN" altLang="en-GB" sz="2800" b="1" smtClean="0">
                <a:solidFill>
                  <a:srgbClr val="669900"/>
                </a:solidFill>
                <a:ea typeface="宋体" pitchFamily="2" charset="-122"/>
              </a:rPr>
              <a:t>，以促进团体成员</a:t>
            </a:r>
            <a:r>
              <a:rPr lang="zh-CN" altLang="en-GB" sz="2800" b="1" u="sng" smtClean="0">
                <a:solidFill>
                  <a:srgbClr val="669900"/>
                </a:solidFill>
                <a:ea typeface="宋体" pitchFamily="2" charset="-122"/>
              </a:rPr>
              <a:t>心理困扰的消除</a:t>
            </a:r>
            <a:r>
              <a:rPr lang="zh-CN" altLang="en-GB" sz="2800" b="1" smtClean="0">
                <a:solidFill>
                  <a:srgbClr val="669900"/>
                </a:solidFill>
                <a:ea typeface="宋体" pitchFamily="2" charset="-122"/>
              </a:rPr>
              <a:t>、</a:t>
            </a:r>
            <a:r>
              <a:rPr lang="zh-CN" altLang="en-GB" sz="2800" b="1" u="sng" smtClean="0">
                <a:solidFill>
                  <a:srgbClr val="669900"/>
                </a:solidFill>
                <a:ea typeface="宋体" pitchFamily="2" charset="-122"/>
              </a:rPr>
              <a:t>问题的解决</a:t>
            </a:r>
            <a:r>
              <a:rPr lang="zh-CN" altLang="en-GB" sz="2800" b="1" smtClean="0">
                <a:solidFill>
                  <a:srgbClr val="669900"/>
                </a:solidFill>
                <a:ea typeface="宋体" pitchFamily="2" charset="-122"/>
              </a:rPr>
              <a:t>和</a:t>
            </a:r>
            <a:r>
              <a:rPr lang="zh-CN" altLang="en-GB" sz="2800" b="1" u="sng" smtClean="0">
                <a:solidFill>
                  <a:srgbClr val="669900"/>
                </a:solidFill>
                <a:ea typeface="宋体" pitchFamily="2" charset="-122"/>
              </a:rPr>
              <a:t>个人的成长与发展</a:t>
            </a:r>
            <a:r>
              <a:rPr lang="zh-CN" altLang="en-GB" sz="2800" b="1" smtClean="0">
                <a:solidFill>
                  <a:srgbClr val="669900"/>
                </a:solidFill>
                <a:ea typeface="宋体" pitchFamily="2" charset="-122"/>
              </a:rPr>
              <a:t>。</a:t>
            </a:r>
          </a:p>
        </p:txBody>
      </p:sp>
      <p:sp>
        <p:nvSpPr>
          <p:cNvPr id="207874" name="Text Box 5"/>
          <p:cNvSpPr txBox="1">
            <a:spLocks noChangeArrowheads="1"/>
          </p:cNvSpPr>
          <p:nvPr/>
        </p:nvSpPr>
        <p:spPr bwMode="auto">
          <a:xfrm>
            <a:off x="2051050" y="549275"/>
            <a:ext cx="52562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latin typeface="隶书" pitchFamily="49" charset="-122"/>
                <a:ea typeface="隶书" pitchFamily="49" charset="-122"/>
                <a:cs typeface="Arial" charset="0"/>
              </a:rPr>
              <a:t>团体辅导的含义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Rectangle 3"/>
          <p:cNvSpPr>
            <a:spLocks noGrp="1"/>
          </p:cNvSpPr>
          <p:nvPr>
            <p:ph type="body" idx="4294967295"/>
          </p:nvPr>
        </p:nvSpPr>
        <p:spPr>
          <a:xfrm>
            <a:off x="1042988" y="1484313"/>
            <a:ext cx="7346950" cy="4327525"/>
          </a:xfrm>
          <a:solidFill>
            <a:schemeClr val="bg1"/>
          </a:solidFill>
        </p:spPr>
        <p:txBody>
          <a:bodyPr/>
          <a:lstStyle/>
          <a:p>
            <a:pPr>
              <a:lnSpc>
                <a:spcPts val="4000"/>
              </a:lnSpc>
            </a:pPr>
            <a:r>
              <a:rPr lang="zh-CN" altLang="en-GB" sz="2400" b="1" smtClean="0">
                <a:solidFill>
                  <a:srgbClr val="669900"/>
                </a:solidFill>
                <a:ea typeface="宋体" pitchFamily="2" charset="-122"/>
              </a:rPr>
              <a:t>安全感</a:t>
            </a:r>
            <a:r>
              <a:rPr lang="en-GB" altLang="zh-CN" sz="2400" b="1" smtClean="0">
                <a:solidFill>
                  <a:srgbClr val="669900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GB" sz="2400" b="1" smtClean="0">
                <a:solidFill>
                  <a:srgbClr val="669900"/>
                </a:solidFill>
                <a:ea typeface="宋体" pitchFamily="2" charset="-122"/>
              </a:rPr>
              <a:t>促进自我开放与自我探索（安全基地）</a:t>
            </a:r>
          </a:p>
          <a:p>
            <a:pPr>
              <a:lnSpc>
                <a:spcPts val="4000"/>
              </a:lnSpc>
            </a:pPr>
            <a:r>
              <a:rPr lang="zh-CN" altLang="en-GB" sz="2400" b="1" smtClean="0">
                <a:solidFill>
                  <a:srgbClr val="669900"/>
                </a:solidFill>
                <a:ea typeface="宋体" pitchFamily="2" charset="-122"/>
              </a:rPr>
              <a:t>价值感</a:t>
            </a:r>
            <a:r>
              <a:rPr lang="en-GB" altLang="zh-CN" sz="2400" b="1" smtClean="0">
                <a:solidFill>
                  <a:srgbClr val="669900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GB" sz="2400" b="1" smtClean="0">
                <a:solidFill>
                  <a:srgbClr val="669900"/>
                </a:solidFill>
                <a:ea typeface="宋体" pitchFamily="2" charset="-122"/>
              </a:rPr>
              <a:t>对成员的帮助</a:t>
            </a:r>
          </a:p>
          <a:p>
            <a:pPr>
              <a:lnSpc>
                <a:spcPts val="4000"/>
              </a:lnSpc>
            </a:pPr>
            <a:r>
              <a:rPr lang="zh-CN" altLang="en-GB" sz="2400" b="1" smtClean="0">
                <a:solidFill>
                  <a:srgbClr val="669900"/>
                </a:solidFill>
                <a:ea typeface="宋体" pitchFamily="2" charset="-122"/>
              </a:rPr>
              <a:t>相同感</a:t>
            </a:r>
            <a:r>
              <a:rPr lang="en-GB" altLang="zh-CN" sz="2400" b="1" smtClean="0">
                <a:solidFill>
                  <a:srgbClr val="669900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GB" sz="2400" b="1" smtClean="0">
                <a:solidFill>
                  <a:srgbClr val="669900"/>
                </a:solidFill>
                <a:ea typeface="宋体" pitchFamily="2" charset="-122"/>
              </a:rPr>
              <a:t>促进自我接纳，协调自我意识</a:t>
            </a:r>
          </a:p>
          <a:p>
            <a:pPr>
              <a:lnSpc>
                <a:spcPts val="4000"/>
              </a:lnSpc>
            </a:pPr>
            <a:r>
              <a:rPr lang="zh-CN" altLang="en-GB" sz="2400" b="1" smtClean="0">
                <a:solidFill>
                  <a:srgbClr val="669900"/>
                </a:solidFill>
                <a:ea typeface="宋体" pitchFamily="2" charset="-122"/>
              </a:rPr>
              <a:t>归属感</a:t>
            </a:r>
            <a:r>
              <a:rPr lang="en-GB" altLang="zh-CN" sz="2400" b="1" smtClean="0">
                <a:solidFill>
                  <a:srgbClr val="669900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GB" sz="2400" b="1" smtClean="0">
                <a:solidFill>
                  <a:srgbClr val="669900"/>
                </a:solidFill>
                <a:ea typeface="宋体" pitchFamily="2" charset="-122"/>
              </a:rPr>
              <a:t>促进心理需要的满足和现实关系的建立</a:t>
            </a:r>
          </a:p>
          <a:p>
            <a:pPr>
              <a:lnSpc>
                <a:spcPts val="4000"/>
              </a:lnSpc>
            </a:pPr>
            <a:r>
              <a:rPr lang="zh-CN" altLang="en-GB" sz="2400" b="1" smtClean="0">
                <a:solidFill>
                  <a:srgbClr val="669900"/>
                </a:solidFill>
                <a:ea typeface="宋体" pitchFamily="2" charset="-122"/>
              </a:rPr>
              <a:t>可塑感</a:t>
            </a:r>
            <a:r>
              <a:rPr lang="en-GB" altLang="zh-CN" sz="2400" b="1" smtClean="0">
                <a:solidFill>
                  <a:srgbClr val="669900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GB" sz="2400" b="1" smtClean="0">
                <a:solidFill>
                  <a:srgbClr val="669900"/>
                </a:solidFill>
                <a:ea typeface="宋体" pitchFamily="2" charset="-122"/>
              </a:rPr>
              <a:t>促进思考和间接学习</a:t>
            </a:r>
          </a:p>
          <a:p>
            <a:pPr>
              <a:lnSpc>
                <a:spcPts val="4000"/>
              </a:lnSpc>
            </a:pPr>
            <a:r>
              <a:rPr lang="zh-CN" altLang="en-GB" sz="2400" b="1" smtClean="0">
                <a:solidFill>
                  <a:srgbClr val="669900"/>
                </a:solidFill>
                <a:ea typeface="宋体" pitchFamily="2" charset="-122"/>
              </a:rPr>
              <a:t>自主感</a:t>
            </a:r>
            <a:r>
              <a:rPr lang="en-GB" altLang="zh-CN" sz="2400" b="1" smtClean="0">
                <a:solidFill>
                  <a:srgbClr val="669900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GB" sz="2400" b="1" smtClean="0">
                <a:solidFill>
                  <a:srgbClr val="669900"/>
                </a:solidFill>
                <a:ea typeface="宋体" pitchFamily="2" charset="-122"/>
              </a:rPr>
              <a:t>促进自我成长</a:t>
            </a:r>
          </a:p>
          <a:p>
            <a:pPr algn="just">
              <a:lnSpc>
                <a:spcPts val="4000"/>
              </a:lnSpc>
            </a:pPr>
            <a:r>
              <a:rPr lang="zh-CN" altLang="en-GB" sz="2400" b="1" smtClean="0">
                <a:solidFill>
                  <a:srgbClr val="669900"/>
                </a:solidFill>
                <a:ea typeface="宋体" pitchFamily="2" charset="-122"/>
              </a:rPr>
              <a:t>真实感</a:t>
            </a:r>
            <a:r>
              <a:rPr lang="en-GB" altLang="zh-CN" sz="2400" b="1" smtClean="0">
                <a:solidFill>
                  <a:srgbClr val="669900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GB" sz="2400" b="1" smtClean="0">
                <a:solidFill>
                  <a:srgbClr val="669900"/>
                </a:solidFill>
                <a:ea typeface="宋体" pitchFamily="2" charset="-122"/>
              </a:rPr>
              <a:t>促进心理活动的暴露，提升健康水平和适应能力</a:t>
            </a:r>
            <a:endParaRPr lang="zh-CN" altLang="en-US" sz="2400" b="1" smtClean="0">
              <a:solidFill>
                <a:srgbClr val="669900"/>
              </a:solidFill>
              <a:ea typeface="宋体" pitchFamily="2" charset="-122"/>
            </a:endParaRPr>
          </a:p>
        </p:txBody>
      </p:sp>
      <p:sp>
        <p:nvSpPr>
          <p:cNvPr id="208898" name="Text Box 4"/>
          <p:cNvSpPr txBox="1">
            <a:spLocks noChangeArrowheads="1"/>
          </p:cNvSpPr>
          <p:nvPr/>
        </p:nvSpPr>
        <p:spPr bwMode="auto">
          <a:xfrm>
            <a:off x="1258888" y="620713"/>
            <a:ext cx="70993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latin typeface="隶书" pitchFamily="49" charset="-122"/>
                <a:ea typeface="隶书" pitchFamily="49" charset="-122"/>
                <a:cs typeface="Arial" charset="0"/>
              </a:rPr>
              <a:t>团体辅导中成员的</a:t>
            </a:r>
            <a:r>
              <a:rPr lang="zh-CN" altLang="en-US" sz="4400" b="1">
                <a:solidFill>
                  <a:srgbClr val="C00000"/>
                </a:solidFill>
                <a:latin typeface="隶书" pitchFamily="49" charset="-122"/>
                <a:ea typeface="隶书" pitchFamily="49" charset="-122"/>
                <a:cs typeface="Arial" charset="0"/>
              </a:rPr>
              <a:t>成长因素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1" name="Rectangle 3"/>
          <p:cNvSpPr>
            <a:spLocks noGrp="1"/>
          </p:cNvSpPr>
          <p:nvPr>
            <p:ph type="body" idx="4294967295"/>
          </p:nvPr>
        </p:nvSpPr>
        <p:spPr>
          <a:xfrm>
            <a:off x="971550" y="2058988"/>
            <a:ext cx="7715250" cy="2738437"/>
          </a:xfrm>
          <a:solidFill>
            <a:schemeClr val="bg1"/>
          </a:solidFill>
        </p:spPr>
        <p:txBody>
          <a:bodyPr/>
          <a:lstStyle/>
          <a:p>
            <a:r>
              <a:rPr lang="zh-CN" altLang="en-US" sz="3500" smtClean="0">
                <a:ea typeface="楷体_GB2312" pitchFamily="49" charset="-122"/>
              </a:rPr>
              <a:t>开始阶段：形成团体</a:t>
            </a:r>
          </a:p>
          <a:p>
            <a:r>
              <a:rPr lang="zh-CN" altLang="en-US" sz="3500" smtClean="0">
                <a:ea typeface="楷体_GB2312" pitchFamily="49" charset="-122"/>
              </a:rPr>
              <a:t>过渡阶段：增加团体凝聚力</a:t>
            </a:r>
          </a:p>
          <a:p>
            <a:r>
              <a:rPr lang="zh-CN" altLang="en-US" sz="3500" smtClean="0">
                <a:ea typeface="楷体_GB2312" pitchFamily="49" charset="-122"/>
              </a:rPr>
              <a:t>工作阶段：围绕主题进行活动和感悟</a:t>
            </a:r>
          </a:p>
          <a:p>
            <a:r>
              <a:rPr lang="zh-CN" altLang="en-US" sz="3500" smtClean="0">
                <a:ea typeface="楷体_GB2312" pitchFamily="49" charset="-122"/>
              </a:rPr>
              <a:t>结束阶段：总结深化，学会迁移</a:t>
            </a:r>
            <a:endParaRPr lang="zh-CN" altLang="en-US" sz="3500" smtClean="0">
              <a:solidFill>
                <a:schemeClr val="bg1"/>
              </a:solidFill>
              <a:ea typeface="楷体_GB2312" pitchFamily="49" charset="-122"/>
            </a:endParaRPr>
          </a:p>
        </p:txBody>
      </p:sp>
      <p:sp>
        <p:nvSpPr>
          <p:cNvPr id="209922" name="Text Box 4"/>
          <p:cNvSpPr txBox="1">
            <a:spLocks noChangeArrowheads="1"/>
          </p:cNvSpPr>
          <p:nvPr/>
        </p:nvSpPr>
        <p:spPr bwMode="auto">
          <a:xfrm>
            <a:off x="2051050" y="765175"/>
            <a:ext cx="52562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latin typeface="隶书" pitchFamily="49" charset="-122"/>
                <a:ea typeface="隶书" pitchFamily="49" charset="-122"/>
                <a:cs typeface="Arial" charset="0"/>
              </a:rPr>
              <a:t>团体辅导的阶段特点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5" name="Rectangle 3"/>
          <p:cNvSpPr>
            <a:spLocks noGrp="1"/>
          </p:cNvSpPr>
          <p:nvPr>
            <p:ph type="body" idx="4294967295"/>
          </p:nvPr>
        </p:nvSpPr>
        <p:spPr>
          <a:xfrm>
            <a:off x="2700338" y="1557338"/>
            <a:ext cx="3529012" cy="4073525"/>
          </a:xfrm>
        </p:spPr>
        <p:txBody>
          <a:bodyPr/>
          <a:lstStyle/>
          <a:p>
            <a:r>
              <a:rPr lang="zh-CN" altLang="en-US" sz="3500" b="1" smtClean="0">
                <a:latin typeface="楷体_GB2312" pitchFamily="49" charset="-122"/>
                <a:ea typeface="楷体_GB2312" pitchFamily="49" charset="-122"/>
              </a:rPr>
              <a:t>讨论</a:t>
            </a:r>
            <a:endParaRPr lang="zh-CN" altLang="en-GB" sz="3500" smtClean="0">
              <a:latin typeface="楷体_GB2312" pitchFamily="49" charset="-122"/>
              <a:ea typeface="楷体_GB2312" pitchFamily="49" charset="-122"/>
            </a:endParaRPr>
          </a:p>
          <a:p>
            <a:pPr lvl="1"/>
            <a:r>
              <a:rPr lang="zh-CN" altLang="en-GB" sz="3600" smtClean="0">
                <a:latin typeface="楷体_GB2312" pitchFamily="49" charset="-122"/>
                <a:ea typeface="楷体_GB2312" pitchFamily="49" charset="-122"/>
              </a:rPr>
              <a:t>主题讨论</a:t>
            </a:r>
          </a:p>
          <a:p>
            <a:pPr lvl="1"/>
            <a:r>
              <a:rPr lang="zh-CN" altLang="en-GB" sz="3600" smtClean="0">
                <a:latin typeface="楷体_GB2312" pitchFamily="49" charset="-122"/>
                <a:ea typeface="楷体_GB2312" pitchFamily="49" charset="-122"/>
              </a:rPr>
              <a:t>辩论</a:t>
            </a:r>
          </a:p>
          <a:p>
            <a:pPr lvl="1"/>
            <a:r>
              <a:rPr lang="zh-CN" altLang="en-GB" sz="3600" smtClean="0">
                <a:latin typeface="楷体_GB2312" pitchFamily="49" charset="-122"/>
                <a:ea typeface="楷体_GB2312" pitchFamily="49" charset="-122"/>
              </a:rPr>
              <a:t>配对讨论</a:t>
            </a:r>
          </a:p>
          <a:p>
            <a:pPr lvl="1"/>
            <a:r>
              <a:rPr lang="zh-CN" altLang="en-GB" sz="3600" smtClean="0">
                <a:latin typeface="楷体_GB2312" pitchFamily="49" charset="-122"/>
                <a:ea typeface="楷体_GB2312" pitchFamily="49" charset="-122"/>
              </a:rPr>
              <a:t>六六讨论 </a:t>
            </a:r>
            <a:endParaRPr lang="zh-CN" altLang="en-US" sz="3600" smtClean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0946" name="Text Box 18"/>
          <p:cNvSpPr txBox="1">
            <a:spLocks noChangeArrowheads="1"/>
          </p:cNvSpPr>
          <p:nvPr/>
        </p:nvSpPr>
        <p:spPr bwMode="auto">
          <a:xfrm>
            <a:off x="2051050" y="549275"/>
            <a:ext cx="52562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latin typeface="隶书" pitchFamily="49" charset="-122"/>
                <a:ea typeface="隶书" pitchFamily="49" charset="-122"/>
                <a:cs typeface="Arial" charset="0"/>
              </a:rPr>
              <a:t>团体辅导的形式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69" name="Rectangle 3"/>
          <p:cNvSpPr>
            <a:spLocks noGrp="1"/>
          </p:cNvSpPr>
          <p:nvPr>
            <p:ph type="body" idx="4294967295"/>
          </p:nvPr>
        </p:nvSpPr>
        <p:spPr>
          <a:xfrm>
            <a:off x="395288" y="1196975"/>
            <a:ext cx="8229600" cy="4852988"/>
          </a:xfrm>
          <a:solidFill>
            <a:schemeClr val="bg1"/>
          </a:solidFill>
        </p:spPr>
        <p:txBody>
          <a:bodyPr/>
          <a:lstStyle/>
          <a:p>
            <a:r>
              <a:rPr lang="zh-CN" altLang="en-US" sz="3100" b="1" smtClean="0">
                <a:ea typeface="楷体_GB2312" pitchFamily="49" charset="-122"/>
              </a:rPr>
              <a:t>练习</a:t>
            </a:r>
          </a:p>
          <a:p>
            <a:pPr lvl="1"/>
            <a:r>
              <a:rPr lang="zh-CN" altLang="en-GB" smtClean="0">
                <a:ea typeface="楷体_GB2312" pitchFamily="49" charset="-122"/>
              </a:rPr>
              <a:t>纸笔练习：通过绘画、完成句子、自我描述等反映内心世界。如自画像、生命线等。</a:t>
            </a:r>
          </a:p>
          <a:p>
            <a:pPr lvl="1"/>
            <a:r>
              <a:rPr lang="zh-CN" altLang="en-GB" smtClean="0">
                <a:ea typeface="楷体_GB2312" pitchFamily="49" charset="-122"/>
              </a:rPr>
              <a:t>制作练习：通过单独或合作进行手工制作，探索自我，加强沟通与协作。如搭纸塔等。</a:t>
            </a:r>
          </a:p>
          <a:p>
            <a:pPr lvl="1"/>
            <a:r>
              <a:rPr lang="zh-CN" altLang="en-GB" smtClean="0">
                <a:ea typeface="楷体_GB2312" pitchFamily="49" charset="-122"/>
              </a:rPr>
              <a:t>接触练习：成员间的身体接触来增强彼此的信任和沟通。如信任跌倒、盲行等。</a:t>
            </a:r>
          </a:p>
          <a:p>
            <a:pPr lvl="1"/>
            <a:r>
              <a:rPr lang="zh-CN" altLang="en-GB" smtClean="0">
                <a:ea typeface="楷体_GB2312" pitchFamily="49" charset="-122"/>
              </a:rPr>
              <a:t>阅读练习：阅读一些书籍、画报等视觉资料以引发思考和讨论。</a:t>
            </a:r>
          </a:p>
          <a:p>
            <a:pPr lvl="1"/>
            <a:r>
              <a:rPr lang="zh-CN" altLang="en-GB" smtClean="0">
                <a:ea typeface="楷体_GB2312" pitchFamily="49" charset="-122"/>
              </a:rPr>
              <a:t>媒体应用：听录音、看录像和摄像等活动。</a:t>
            </a:r>
            <a:endParaRPr lang="zh-CN" altLang="en-US" smtClean="0">
              <a:ea typeface="楷体_GB2312" pitchFamily="49" charset="-122"/>
            </a:endParaRPr>
          </a:p>
        </p:txBody>
      </p:sp>
      <p:sp>
        <p:nvSpPr>
          <p:cNvPr id="211970" name="Text Box 18"/>
          <p:cNvSpPr txBox="1">
            <a:spLocks noChangeArrowheads="1"/>
          </p:cNvSpPr>
          <p:nvPr/>
        </p:nvSpPr>
        <p:spPr bwMode="auto">
          <a:xfrm>
            <a:off x="2051050" y="549275"/>
            <a:ext cx="52562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latin typeface="隶书" pitchFamily="49" charset="-122"/>
                <a:ea typeface="隶书" pitchFamily="49" charset="-122"/>
                <a:cs typeface="Arial" charset="0"/>
              </a:rPr>
              <a:t>团体辅导的形式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3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341438"/>
            <a:ext cx="8229600" cy="4525962"/>
          </a:xfrm>
          <a:solidFill>
            <a:schemeClr val="bg1"/>
          </a:solidFill>
        </p:spPr>
        <p:txBody>
          <a:bodyPr/>
          <a:lstStyle/>
          <a:p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游戏活动</a:t>
            </a:r>
            <a:endParaRPr lang="zh-CN" altLang="en-GB" sz="2800" smtClean="0">
              <a:latin typeface="楷体_GB2312" pitchFamily="49" charset="-122"/>
              <a:ea typeface="楷体_GB2312" pitchFamily="49" charset="-122"/>
            </a:endParaRPr>
          </a:p>
          <a:p>
            <a:pPr lvl="1">
              <a:lnSpc>
                <a:spcPct val="120000"/>
              </a:lnSpc>
            </a:pPr>
            <a:r>
              <a:rPr lang="zh-CN" altLang="en-GB" b="1" smtClean="0">
                <a:latin typeface="楷体_GB2312" pitchFamily="49" charset="-122"/>
                <a:ea typeface="楷体_GB2312" pitchFamily="49" charset="-122"/>
              </a:rPr>
              <a:t>身体运动</a:t>
            </a:r>
            <a:r>
              <a:rPr lang="zh-CN" altLang="en-GB" smtClean="0">
                <a:latin typeface="楷体_GB2312" pitchFamily="49" charset="-122"/>
                <a:ea typeface="楷体_GB2312" pitchFamily="49" charset="-122"/>
              </a:rPr>
              <a:t>：体操、呼吸训练、肌肉放松等。</a:t>
            </a:r>
          </a:p>
          <a:p>
            <a:pPr lvl="1">
              <a:lnSpc>
                <a:spcPct val="120000"/>
              </a:lnSpc>
            </a:pPr>
            <a:r>
              <a:rPr lang="zh-CN" altLang="en-GB" b="1" smtClean="0">
                <a:latin typeface="楷体_GB2312" pitchFamily="49" charset="-122"/>
                <a:ea typeface="楷体_GB2312" pitchFamily="49" charset="-122"/>
              </a:rPr>
              <a:t>团体游戏</a:t>
            </a:r>
            <a:r>
              <a:rPr lang="zh-CN" altLang="en-GB" smtClean="0">
                <a:latin typeface="楷体_GB2312" pitchFamily="49" charset="-122"/>
                <a:ea typeface="楷体_GB2312" pitchFamily="49" charset="-122"/>
              </a:rPr>
              <a:t>：通过一些游戏性质的活动促进成员的体验，如带高帽、热座、纸塔等。</a:t>
            </a:r>
          </a:p>
          <a:p>
            <a:pPr lvl="1">
              <a:lnSpc>
                <a:spcPct val="120000"/>
              </a:lnSpc>
            </a:pPr>
            <a:r>
              <a:rPr lang="zh-CN" altLang="en-GB" b="1" smtClean="0">
                <a:latin typeface="楷体_GB2312" pitchFamily="49" charset="-122"/>
                <a:ea typeface="楷体_GB2312" pitchFamily="49" charset="-122"/>
              </a:rPr>
              <a:t>角色扮演</a:t>
            </a:r>
            <a:r>
              <a:rPr lang="zh-CN" altLang="en-GB" smtClean="0">
                <a:latin typeface="楷体_GB2312" pitchFamily="49" charset="-122"/>
                <a:ea typeface="楷体_GB2312" pitchFamily="49" charset="-122"/>
              </a:rPr>
              <a:t>：用心理剧等方式来设计出类似真实生活内容和人物的环境，让成员直接扮演其中的人物，以获得感受、思考和领悟。</a:t>
            </a:r>
          </a:p>
          <a:p>
            <a:pPr lvl="1">
              <a:lnSpc>
                <a:spcPct val="120000"/>
              </a:lnSpc>
            </a:pPr>
            <a:r>
              <a:rPr lang="zh-CN" altLang="en-GB" b="1" smtClean="0">
                <a:latin typeface="楷体_GB2312" pitchFamily="49" charset="-122"/>
                <a:ea typeface="楷体_GB2312" pitchFamily="49" charset="-122"/>
              </a:rPr>
              <a:t>素质拓展</a:t>
            </a:r>
            <a:r>
              <a:rPr lang="zh-CN" altLang="en-GB" smtClean="0">
                <a:latin typeface="楷体_GB2312" pitchFamily="49" charset="-122"/>
                <a:ea typeface="楷体_GB2312" pitchFamily="49" charset="-122"/>
              </a:rPr>
              <a:t>：户外的极限活动。 </a:t>
            </a:r>
            <a:endParaRPr lang="zh-CN" altLang="en-US" smtClean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2994" name="Text Box 18"/>
          <p:cNvSpPr txBox="1">
            <a:spLocks noChangeArrowheads="1"/>
          </p:cNvSpPr>
          <p:nvPr/>
        </p:nvSpPr>
        <p:spPr bwMode="auto">
          <a:xfrm>
            <a:off x="2051050" y="549275"/>
            <a:ext cx="52562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latin typeface="隶书" pitchFamily="49" charset="-122"/>
                <a:ea typeface="隶书" pitchFamily="49" charset="-122"/>
                <a:cs typeface="Arial" charset="0"/>
              </a:rPr>
              <a:t>团体辅导的形式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7" name="Text Box 3"/>
          <p:cNvSpPr txBox="1">
            <a:spLocks noChangeArrowheads="1"/>
          </p:cNvSpPr>
          <p:nvPr/>
        </p:nvSpPr>
        <p:spPr bwMode="auto">
          <a:xfrm>
            <a:off x="1547813" y="1773238"/>
            <a:ext cx="5976937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zh-CN" altLang="en-US" sz="4800" b="1">
                <a:solidFill>
                  <a:schemeClr val="accent2"/>
                </a:solidFill>
                <a:ea typeface="隶书" pitchFamily="49" charset="-122"/>
              </a:rPr>
              <a:t>第三节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zh-CN" altLang="en-US" sz="4800" b="1">
                <a:solidFill>
                  <a:schemeClr val="accent2"/>
                </a:solidFill>
                <a:ea typeface="隶书" pitchFamily="49" charset="-122"/>
              </a:rPr>
              <a:t>团体辅导的方案设计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5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252413" y="549275"/>
            <a:ext cx="8229600" cy="1143000"/>
          </a:xfr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3600" smtClean="0">
                <a:solidFill>
                  <a:schemeClr val="tx1"/>
                </a:solidFill>
                <a:effectLst/>
                <a:ea typeface="黑体" pitchFamily="2" charset="-122"/>
                <a:cs typeface="Arial" charset="0"/>
              </a:rPr>
              <a:t>团体心理辅导的一般程序</a:t>
            </a:r>
          </a:p>
        </p:txBody>
      </p:sp>
      <p:sp>
        <p:nvSpPr>
          <p:cNvPr id="216066" name="Rectangle 3"/>
          <p:cNvSpPr>
            <a:spLocks noGrp="1"/>
          </p:cNvSpPr>
          <p:nvPr>
            <p:ph type="body" idx="4294967295"/>
          </p:nvPr>
        </p:nvSpPr>
        <p:spPr>
          <a:xfrm>
            <a:off x="971550" y="2060575"/>
            <a:ext cx="7715250" cy="2735263"/>
          </a:xfrm>
        </p:spPr>
        <p:txBody>
          <a:bodyPr/>
          <a:lstStyle/>
          <a:p>
            <a:r>
              <a:rPr lang="zh-CN" altLang="en-US" sz="2800" b="1" smtClean="0">
                <a:solidFill>
                  <a:srgbClr val="669900"/>
                </a:solidFill>
                <a:ea typeface="楷体_GB2312" pitchFamily="49" charset="-122"/>
              </a:rPr>
              <a:t>需求分析</a:t>
            </a:r>
          </a:p>
          <a:p>
            <a:r>
              <a:rPr lang="zh-CN" altLang="en-US" sz="2800" b="1" smtClean="0">
                <a:solidFill>
                  <a:srgbClr val="669900"/>
                </a:solidFill>
                <a:ea typeface="楷体_GB2312" pitchFamily="49" charset="-122"/>
              </a:rPr>
              <a:t>方案设计</a:t>
            </a:r>
          </a:p>
          <a:p>
            <a:r>
              <a:rPr lang="zh-CN" altLang="en-US" sz="2800" b="1" smtClean="0">
                <a:solidFill>
                  <a:srgbClr val="669900"/>
                </a:solidFill>
                <a:ea typeface="楷体_GB2312" pitchFamily="49" charset="-122"/>
              </a:rPr>
              <a:t>实施辅导</a:t>
            </a:r>
          </a:p>
          <a:p>
            <a:r>
              <a:rPr lang="zh-CN" altLang="en-US" sz="2800" b="1" smtClean="0">
                <a:solidFill>
                  <a:srgbClr val="669900"/>
                </a:solidFill>
                <a:ea typeface="楷体_GB2312" pitchFamily="49" charset="-122"/>
              </a:rPr>
              <a:t>效果评估</a:t>
            </a:r>
          </a:p>
          <a:p>
            <a:pPr>
              <a:buFontTx/>
              <a:buNone/>
            </a:pPr>
            <a:r>
              <a:rPr lang="zh-CN" altLang="en-US" sz="2800" smtClean="0">
                <a:solidFill>
                  <a:schemeClr val="bg1"/>
                </a:solidFill>
                <a:ea typeface="楷体_GB2312" pitchFamily="49" charset="-122"/>
              </a:rPr>
              <a:t>      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89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68313" y="476250"/>
            <a:ext cx="8229600" cy="1143000"/>
          </a:xfr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3600" smtClean="0">
                <a:solidFill>
                  <a:schemeClr val="tx1"/>
                </a:solidFill>
                <a:effectLst/>
                <a:ea typeface="黑体" pitchFamily="2" charset="-122"/>
                <a:cs typeface="Arial" charset="0"/>
              </a:rPr>
              <a:t>不同阶段的目标、任务及活动</a:t>
            </a:r>
          </a:p>
        </p:txBody>
      </p:sp>
      <p:graphicFrame>
        <p:nvGraphicFramePr>
          <p:cNvPr id="187433" name="Group 41"/>
          <p:cNvGraphicFramePr>
            <a:graphicFrameLocks noGrp="1"/>
          </p:cNvGraphicFramePr>
          <p:nvPr>
            <p:ph sz="half" idx="4294967295"/>
          </p:nvPr>
        </p:nvGraphicFramePr>
        <p:xfrm>
          <a:off x="539750" y="1628775"/>
          <a:ext cx="7993063" cy="4213225"/>
        </p:xfrm>
        <a:graphic>
          <a:graphicData uri="http://schemas.openxmlformats.org/drawingml/2006/table">
            <a:tbl>
              <a:tblPr/>
              <a:tblGrid>
                <a:gridCol w="1152525"/>
                <a:gridCol w="1584325"/>
                <a:gridCol w="1800225"/>
                <a:gridCol w="1727200"/>
                <a:gridCol w="1728788"/>
              </a:tblGrid>
              <a:tr h="496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3C3E42"/>
                        </a:solidFill>
                        <a:effectLst/>
                        <a:latin typeface="Verdana" pitchFamily="34" charset="0"/>
                        <a:ea typeface="宋体" charset="-122"/>
                        <a:cs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Verdana" pitchFamily="34" charset="0"/>
                          <a:ea typeface="黑体" pitchFamily="2" charset="-122"/>
                          <a:cs typeface="Tahoma" pitchFamily="34" charset="0"/>
                        </a:rPr>
                        <a:t>开始阶段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Verdana" pitchFamily="34" charset="0"/>
                          <a:ea typeface="黑体" pitchFamily="2" charset="-122"/>
                          <a:cs typeface="Tahoma" pitchFamily="34" charset="0"/>
                        </a:rPr>
                        <a:t>过渡阶段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Verdana" pitchFamily="34" charset="0"/>
                          <a:ea typeface="黑体" pitchFamily="2" charset="-122"/>
                          <a:cs typeface="Tahoma" pitchFamily="34" charset="0"/>
                        </a:rPr>
                        <a:t>工作阶段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Verdana" pitchFamily="34" charset="0"/>
                          <a:ea typeface="黑体" pitchFamily="2" charset="-122"/>
                          <a:cs typeface="Tahoma" pitchFamily="34" charset="0"/>
                        </a:rPr>
                        <a:t>结束阶段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81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Verdana" pitchFamily="34" charset="0"/>
                          <a:ea typeface="宋体" charset="-122"/>
                          <a:cs typeface="Tahoma" pitchFamily="34" charset="0"/>
                        </a:rPr>
                        <a:t>目标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Verdana" pitchFamily="34" charset="0"/>
                          <a:ea typeface="楷体_GB2312" pitchFamily="49" charset="-122"/>
                          <a:cs typeface="Tahoma" pitchFamily="34" charset="0"/>
                        </a:rPr>
                        <a:t>形成团体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Verdana" pitchFamily="34" charset="0"/>
                          <a:ea typeface="楷体_GB2312" pitchFamily="49" charset="-122"/>
                          <a:cs typeface="Tahoma" pitchFamily="34" charset="0"/>
                        </a:rPr>
                        <a:t>增加团体凝聚力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Verdana" pitchFamily="34" charset="0"/>
                          <a:ea typeface="楷体_GB2312" pitchFamily="49" charset="-122"/>
                          <a:cs typeface="Tahoma" pitchFamily="34" charset="0"/>
                        </a:rPr>
                        <a:t>围绕主题进行活动和感悟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Verdana" pitchFamily="34" charset="0"/>
                          <a:ea typeface="楷体_GB2312" pitchFamily="49" charset="-122"/>
                          <a:cs typeface="Tahoma" pitchFamily="34" charset="0"/>
                        </a:rPr>
                        <a:t>总结深化，学会迁移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87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Verdana" pitchFamily="34" charset="0"/>
                          <a:ea typeface="宋体" charset="-122"/>
                          <a:cs typeface="Tahoma" pitchFamily="34" charset="0"/>
                        </a:rPr>
                        <a:t>任务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Verdana" pitchFamily="34" charset="0"/>
                          <a:ea typeface="楷体_GB2312" pitchFamily="49" charset="-122"/>
                          <a:cs typeface="Tahoma" pitchFamily="34" charset="0"/>
                        </a:rPr>
                        <a:t>组建团体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Verdana" pitchFamily="34" charset="0"/>
                          <a:ea typeface="楷体_GB2312" pitchFamily="49" charset="-122"/>
                          <a:cs typeface="Tahoma" pitchFamily="34" charset="0"/>
                        </a:rPr>
                        <a:t>形成团体规范和氛围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Verdana" pitchFamily="34" charset="0"/>
                          <a:ea typeface="楷体_GB2312" pitchFamily="49" charset="-122"/>
                          <a:cs typeface="Tahoma" pitchFamily="34" charset="0"/>
                        </a:rPr>
                        <a:t>保护和利用安全氛围促进成员的成长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Verdana" pitchFamily="34" charset="0"/>
                          <a:ea typeface="楷体_GB2312" pitchFamily="49" charset="-122"/>
                          <a:cs typeface="Tahoma" pitchFamily="34" charset="0"/>
                        </a:rPr>
                        <a:t>处理分离情绪，促进成员学习迁移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84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Verdana" pitchFamily="34" charset="0"/>
                          <a:ea typeface="宋体" charset="-122"/>
                          <a:cs typeface="Tahoma" pitchFamily="34" charset="0"/>
                        </a:rPr>
                        <a:t>沟通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Verdana" pitchFamily="34" charset="0"/>
                          <a:ea typeface="楷体_GB2312" pitchFamily="49" charset="-122"/>
                          <a:cs typeface="Tahoma" pitchFamily="34" charset="0"/>
                        </a:rPr>
                        <a:t>圆型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Verdana" pitchFamily="34" charset="0"/>
                          <a:ea typeface="楷体_GB2312" pitchFamily="49" charset="-122"/>
                          <a:cs typeface="Tahoma" pitchFamily="34" charset="0"/>
                        </a:rPr>
                        <a:t>全通道型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Verdana" pitchFamily="34" charset="0"/>
                          <a:ea typeface="楷体_GB2312" pitchFamily="49" charset="-122"/>
                          <a:cs typeface="Tahoma" pitchFamily="34" charset="0"/>
                        </a:rPr>
                        <a:t>圆型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Verdana" pitchFamily="34" charset="0"/>
                          <a:ea typeface="楷体_GB2312" pitchFamily="49" charset="-122"/>
                          <a:cs typeface="Tahoma" pitchFamily="34" charset="0"/>
                        </a:rPr>
                        <a:t>全通道型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Verdana" pitchFamily="34" charset="0"/>
                          <a:ea typeface="楷体_GB2312" pitchFamily="49" charset="-122"/>
                          <a:cs typeface="Tahoma" pitchFamily="34" charset="0"/>
                        </a:rPr>
                        <a:t>灵活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3C3E42"/>
                        </a:solidFill>
                        <a:effectLst/>
                        <a:latin typeface="Verdana" pitchFamily="34" charset="0"/>
                        <a:ea typeface="楷体_GB2312" pitchFamily="49" charset="-122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Verdana" pitchFamily="34" charset="0"/>
                          <a:ea typeface="楷体_GB2312" pitchFamily="49" charset="-122"/>
                          <a:cs typeface="Tahoma" pitchFamily="34" charset="0"/>
                        </a:rPr>
                        <a:t>圆型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Verdana" pitchFamily="34" charset="0"/>
                          <a:ea typeface="楷体_GB2312" pitchFamily="49" charset="-122"/>
                          <a:cs typeface="Tahoma" pitchFamily="34" charset="0"/>
                        </a:rPr>
                        <a:t>全通道型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Verdana" pitchFamily="34" charset="0"/>
                          <a:ea typeface="楷体_GB2312" pitchFamily="49" charset="-122"/>
                          <a:cs typeface="Tahoma" pitchFamily="34" charset="0"/>
                        </a:rPr>
                        <a:t>轮型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81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Verdana" pitchFamily="34" charset="0"/>
                          <a:ea typeface="宋体" charset="-122"/>
                          <a:cs typeface="Tahoma" pitchFamily="34" charset="0"/>
                        </a:rPr>
                        <a:t>活动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Verdana" pitchFamily="34" charset="0"/>
                          <a:ea typeface="楷体_GB2312" pitchFamily="49" charset="-122"/>
                          <a:cs typeface="Tahoma" pitchFamily="34" charset="0"/>
                        </a:rPr>
                        <a:t>形成团体的活动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Verdana" pitchFamily="34" charset="0"/>
                          <a:ea typeface="楷体_GB2312" pitchFamily="49" charset="-122"/>
                          <a:cs typeface="Tahoma" pitchFamily="34" charset="0"/>
                        </a:rPr>
                        <a:t>创造团体氛围的活动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Verdana" pitchFamily="34" charset="0"/>
                          <a:ea typeface="楷体_GB2312" pitchFamily="49" charset="-122"/>
                          <a:cs typeface="Tahoma" pitchFamily="34" charset="0"/>
                        </a:rPr>
                        <a:t>围绕主题和目标的活动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Verdana" pitchFamily="34" charset="0"/>
                          <a:ea typeface="楷体_GB2312" pitchFamily="49" charset="-122"/>
                          <a:cs typeface="Tahoma" pitchFamily="34" charset="0"/>
                        </a:rPr>
                        <a:t>提炼主题、结束团体的活动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3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357188" y="0"/>
            <a:ext cx="8229600" cy="1143000"/>
          </a:xfr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3600" smtClean="0">
                <a:solidFill>
                  <a:schemeClr val="tx1"/>
                </a:solidFill>
                <a:effectLst/>
                <a:ea typeface="黑体" pitchFamily="2" charset="-122"/>
                <a:cs typeface="Arial" charset="0"/>
              </a:rPr>
              <a:t>方案设计</a:t>
            </a:r>
          </a:p>
        </p:txBody>
      </p:sp>
      <p:sp>
        <p:nvSpPr>
          <p:cNvPr id="218114" name="Rectangle 3"/>
          <p:cNvSpPr>
            <a:spLocks noGrp="1"/>
          </p:cNvSpPr>
          <p:nvPr>
            <p:ph type="body" idx="4294967295"/>
          </p:nvPr>
        </p:nvSpPr>
        <p:spPr>
          <a:xfrm>
            <a:off x="1143000" y="1071563"/>
            <a:ext cx="7072313" cy="4897437"/>
          </a:xfrm>
          <a:solidFill>
            <a:schemeClr val="bg1"/>
          </a:solidFill>
        </p:spPr>
        <p:txBody>
          <a:bodyPr/>
          <a:lstStyle/>
          <a:p>
            <a:pPr>
              <a:spcBef>
                <a:spcPct val="30000"/>
              </a:spcBef>
              <a:buFontTx/>
              <a:buNone/>
            </a:pPr>
            <a:r>
              <a:rPr lang="zh-CN" altLang="en-US" sz="2800" b="1" smtClean="0">
                <a:ea typeface="楷体_GB2312" pitchFamily="49" charset="-122"/>
              </a:rPr>
              <a:t>（一）方案设计的准备</a:t>
            </a:r>
          </a:p>
          <a:p>
            <a:pPr>
              <a:lnSpc>
                <a:spcPts val="3500"/>
              </a:lnSpc>
              <a:spcBef>
                <a:spcPct val="0"/>
              </a:spcBef>
            </a:pPr>
            <a:r>
              <a:rPr lang="zh-CN" altLang="en-US" sz="24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团体辅导的目标</a:t>
            </a:r>
          </a:p>
          <a:p>
            <a:pPr>
              <a:lnSpc>
                <a:spcPts val="3500"/>
              </a:lnSpc>
              <a:spcBef>
                <a:spcPct val="0"/>
              </a:spcBef>
            </a:pPr>
            <a:r>
              <a:rPr lang="zh-CN" altLang="en-US" sz="24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团体辅导的理论依据</a:t>
            </a:r>
          </a:p>
          <a:p>
            <a:pPr>
              <a:lnSpc>
                <a:spcPts val="3500"/>
              </a:lnSpc>
              <a:spcBef>
                <a:spcPct val="0"/>
              </a:spcBef>
            </a:pPr>
            <a:r>
              <a:rPr lang="zh-CN" altLang="en-US" sz="24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技术维度：结构化程度、人数、时间、频度等</a:t>
            </a:r>
          </a:p>
          <a:p>
            <a:pPr>
              <a:lnSpc>
                <a:spcPts val="3500"/>
              </a:lnSpc>
              <a:spcBef>
                <a:spcPct val="0"/>
              </a:spcBef>
            </a:pPr>
            <a:r>
              <a:rPr lang="zh-CN" altLang="en-US" sz="24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团体内的沟通方式</a:t>
            </a:r>
          </a:p>
          <a:p>
            <a:pPr>
              <a:lnSpc>
                <a:spcPts val="3500"/>
              </a:lnSpc>
              <a:spcBef>
                <a:spcPct val="0"/>
              </a:spcBef>
            </a:pPr>
            <a:r>
              <a:rPr lang="zh-CN" altLang="en-US" sz="24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内容：讨论主题、练习方式、游戏活动等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en-US" sz="2800" b="1" smtClean="0">
                <a:ea typeface="楷体_GB2312" pitchFamily="49" charset="-122"/>
              </a:rPr>
              <a:t>（二）设计方案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整体设计：基本说明、理论基础、方案设计总表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单元设计：活动流程、分享提示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预案设计：功能相似的安排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6" name="Diagram 2"/>
          <p:cNvGraphicFramePr>
            <a:graphicFrameLocks/>
          </p:cNvGraphicFramePr>
          <p:nvPr>
            <p:ph type="dgm" idx="4294967295"/>
          </p:nvPr>
        </p:nvGraphicFramePr>
        <p:xfrm>
          <a:off x="-328613" y="865188"/>
          <a:ext cx="9472613" cy="5319712"/>
        </p:xfrm>
        <a:graphic>
          <a:graphicData uri="http://schemas.openxmlformats.org/drawingml/2006/compatibility">
            <com:legacyDrawing xmlns:com="http://schemas.openxmlformats.org/drawingml/2006/compatibility" spid="_x0000_s190466"/>
          </a:graphicData>
        </a:graphic>
      </p:graphicFrame>
      <p:sp>
        <p:nvSpPr>
          <p:cNvPr id="190476" name="Text Box 12"/>
          <p:cNvSpPr txBox="1">
            <a:spLocks noChangeArrowheads="1"/>
          </p:cNvSpPr>
          <p:nvPr/>
        </p:nvSpPr>
        <p:spPr bwMode="auto">
          <a:xfrm rot="-4197561">
            <a:off x="202406" y="3613944"/>
            <a:ext cx="1347788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4" tIns="45712" rIns="91424" bIns="45712">
            <a:spAutoFit/>
          </a:bodyPr>
          <a:lstStyle/>
          <a:p>
            <a:pPr defTabSz="912813">
              <a:spcBef>
                <a:spcPct val="50000"/>
              </a:spcBef>
            </a:pPr>
            <a:r>
              <a:rPr lang="zh-CN" altLang="en-US" sz="1900" b="1">
                <a:solidFill>
                  <a:srgbClr val="0A5C6C"/>
                </a:solidFill>
              </a:rPr>
              <a:t>时间</a:t>
            </a:r>
          </a:p>
        </p:txBody>
      </p:sp>
      <p:sp>
        <p:nvSpPr>
          <p:cNvPr id="190477" name="Text Box 13"/>
          <p:cNvSpPr txBox="1">
            <a:spLocks noChangeArrowheads="1"/>
          </p:cNvSpPr>
          <p:nvPr/>
        </p:nvSpPr>
        <p:spPr bwMode="auto">
          <a:xfrm>
            <a:off x="469900" y="474663"/>
            <a:ext cx="4392613" cy="80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4" tIns="45712" rIns="91424" bIns="45712">
            <a:spAutoFit/>
          </a:bodyPr>
          <a:lstStyle/>
          <a:p>
            <a:pPr defTabSz="912813">
              <a:spcBef>
                <a:spcPct val="50000"/>
              </a:spcBef>
            </a:pPr>
            <a:r>
              <a:rPr lang="zh-CN" altLang="en-US" sz="4700">
                <a:solidFill>
                  <a:schemeClr val="tx2"/>
                </a:solidFill>
                <a:ea typeface="华文隶书" pitchFamily="2" charset="-122"/>
              </a:rPr>
              <a:t>心理的社会性</a:t>
            </a:r>
          </a:p>
        </p:txBody>
      </p:sp>
      <p:pic>
        <p:nvPicPr>
          <p:cNvPr id="190478" name="Picture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3717925"/>
            <a:ext cx="3027363" cy="20240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90479" name="Picture 15" descr="小孩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8" y="3143250"/>
            <a:ext cx="641350" cy="78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0480" name="Text Box 13"/>
          <p:cNvSpPr txBox="1">
            <a:spLocks noChangeArrowheads="1"/>
          </p:cNvSpPr>
          <p:nvPr/>
        </p:nvSpPr>
        <p:spPr bwMode="auto">
          <a:xfrm>
            <a:off x="4000500" y="5857875"/>
            <a:ext cx="4392613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4" tIns="45712" rIns="91424" bIns="45712">
            <a:spAutoFit/>
          </a:bodyPr>
          <a:lstStyle/>
          <a:p>
            <a:pPr defTabSz="912813">
              <a:spcBef>
                <a:spcPct val="50000"/>
              </a:spcBef>
            </a:pPr>
            <a:r>
              <a:rPr lang="zh-CN" altLang="en-US" sz="4700">
                <a:solidFill>
                  <a:schemeClr val="tx2"/>
                </a:solidFill>
                <a:ea typeface="华文隶书" pitchFamily="2" charset="-122"/>
              </a:rPr>
              <a:t>心理的系统观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7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395288" y="0"/>
            <a:ext cx="8229600" cy="1143000"/>
          </a:xfr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4800" smtClean="0">
                <a:solidFill>
                  <a:schemeClr val="tx1"/>
                </a:solidFill>
                <a:effectLst/>
                <a:ea typeface="隶书" pitchFamily="49" charset="-122"/>
                <a:cs typeface="Arial" charset="0"/>
              </a:rPr>
              <a:t>团体计划书的项目</a:t>
            </a:r>
          </a:p>
        </p:txBody>
      </p:sp>
      <p:sp>
        <p:nvSpPr>
          <p:cNvPr id="46083" name="Rectangle 3"/>
          <p:cNvSpPr>
            <a:spLocks noGrp="1"/>
          </p:cNvSpPr>
          <p:nvPr>
            <p:ph type="body" idx="4294967295"/>
          </p:nvPr>
        </p:nvSpPr>
        <p:spPr>
          <a:xfrm>
            <a:off x="571500" y="1285875"/>
            <a:ext cx="7920038" cy="3803650"/>
          </a:xfrm>
          <a:solidFill>
            <a:schemeClr val="bg1"/>
          </a:solidFill>
        </p:spPr>
        <p:txBody>
          <a:bodyPr/>
          <a:lstStyle/>
          <a:p>
            <a:pPr marL="476250" indent="-476250">
              <a:lnSpc>
                <a:spcPct val="120000"/>
              </a:lnSpc>
              <a:buFontTx/>
              <a:buAutoNum type="arabicPeriod"/>
            </a:pPr>
            <a:r>
              <a:rPr lang="zh-CN" altLang="en-US" sz="2400" b="1" smtClean="0">
                <a:ea typeface="楷体_GB2312" pitchFamily="49" charset="-122"/>
              </a:rPr>
              <a:t>团体性质</a:t>
            </a:r>
            <a:r>
              <a:rPr lang="zh-CN" altLang="en-US" sz="2400" smtClean="0">
                <a:ea typeface="楷体_GB2312" pitchFamily="49" charset="-122"/>
              </a:rPr>
              <a:t>：团体训练、团体辅导、团体治疗</a:t>
            </a:r>
          </a:p>
          <a:p>
            <a:pPr marL="476250" indent="-476250">
              <a:lnSpc>
                <a:spcPct val="120000"/>
              </a:lnSpc>
              <a:buFontTx/>
              <a:buAutoNum type="arabicPeriod"/>
            </a:pPr>
            <a:r>
              <a:rPr lang="zh-CN" altLang="en-US" sz="2400" b="1" smtClean="0">
                <a:ea typeface="楷体_GB2312" pitchFamily="49" charset="-122"/>
              </a:rPr>
              <a:t>团体类型</a:t>
            </a:r>
            <a:r>
              <a:rPr lang="zh-CN" altLang="en-US" sz="2400" smtClean="0">
                <a:ea typeface="楷体_GB2312" pitchFamily="49" charset="-122"/>
              </a:rPr>
              <a:t>：结构化程度、开放程度、同质性等</a:t>
            </a:r>
          </a:p>
          <a:p>
            <a:pPr marL="476250" indent="-476250">
              <a:lnSpc>
                <a:spcPct val="120000"/>
              </a:lnSpc>
              <a:buFontTx/>
              <a:buAutoNum type="arabicPeriod"/>
            </a:pPr>
            <a:r>
              <a:rPr lang="zh-CN" altLang="en-US" sz="2400" b="1" smtClean="0">
                <a:ea typeface="楷体_GB2312" pitchFamily="49" charset="-122"/>
              </a:rPr>
              <a:t>团体名称</a:t>
            </a:r>
            <a:r>
              <a:rPr lang="zh-CN" altLang="en-US" sz="2400" smtClean="0">
                <a:ea typeface="楷体_GB2312" pitchFamily="49" charset="-122"/>
              </a:rPr>
              <a:t>：学术名称、宣传名称</a:t>
            </a:r>
          </a:p>
          <a:p>
            <a:pPr marL="476250" indent="-476250">
              <a:lnSpc>
                <a:spcPct val="120000"/>
              </a:lnSpc>
              <a:buFontTx/>
              <a:buAutoNum type="arabicPeriod"/>
            </a:pPr>
            <a:r>
              <a:rPr lang="zh-CN" altLang="en-US" sz="2400" b="1" smtClean="0">
                <a:ea typeface="楷体_GB2312" pitchFamily="49" charset="-122"/>
              </a:rPr>
              <a:t>团体目标</a:t>
            </a:r>
            <a:r>
              <a:rPr lang="zh-CN" altLang="en-US" sz="2400" smtClean="0">
                <a:ea typeface="楷体_GB2312" pitchFamily="49" charset="-122"/>
              </a:rPr>
              <a:t>：总目标、阶段目标、活动目标</a:t>
            </a:r>
          </a:p>
          <a:p>
            <a:pPr marL="476250" indent="-476250">
              <a:lnSpc>
                <a:spcPct val="120000"/>
              </a:lnSpc>
              <a:buFontTx/>
              <a:buAutoNum type="arabicPeriod"/>
            </a:pPr>
            <a:r>
              <a:rPr lang="zh-CN" altLang="en-US" sz="2400" b="1" smtClean="0">
                <a:ea typeface="楷体_GB2312" pitchFamily="49" charset="-122"/>
              </a:rPr>
              <a:t>理论基础</a:t>
            </a:r>
            <a:r>
              <a:rPr lang="zh-CN" altLang="en-US" sz="2400" smtClean="0">
                <a:ea typeface="楷体_GB2312" pitchFamily="49" charset="-122"/>
              </a:rPr>
              <a:t>：名称和主要观点，基础心理学理论、咨询心理学理论、应用心理学理论；训练方案等</a:t>
            </a:r>
          </a:p>
          <a:p>
            <a:pPr marL="476250" indent="-476250">
              <a:lnSpc>
                <a:spcPct val="120000"/>
              </a:lnSpc>
              <a:buFontTx/>
              <a:buAutoNum type="arabicPeriod"/>
            </a:pPr>
            <a:r>
              <a:rPr lang="zh-CN" altLang="en-US" sz="2400" b="1" smtClean="0">
                <a:ea typeface="楷体_GB2312" pitchFamily="49" charset="-122"/>
              </a:rPr>
              <a:t>参考资料</a:t>
            </a:r>
            <a:r>
              <a:rPr lang="zh-CN" altLang="en-US" sz="2400" smtClean="0">
                <a:ea typeface="楷体_GB2312" pitchFamily="49" charset="-122"/>
              </a:rPr>
              <a:t>：引用文献、参考资料、参考方案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1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395288" y="333375"/>
            <a:ext cx="8229600" cy="1143000"/>
          </a:xfr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4800" smtClean="0">
                <a:solidFill>
                  <a:schemeClr val="tx1"/>
                </a:solidFill>
                <a:effectLst/>
                <a:ea typeface="隶书" pitchFamily="49" charset="-122"/>
                <a:cs typeface="Arial" charset="0"/>
              </a:rPr>
              <a:t>团体计划书的项目</a:t>
            </a:r>
          </a:p>
        </p:txBody>
      </p:sp>
      <p:sp>
        <p:nvSpPr>
          <p:cNvPr id="47107" name="Rectangle 3"/>
          <p:cNvSpPr>
            <a:spLocks noGrp="1"/>
          </p:cNvSpPr>
          <p:nvPr>
            <p:ph type="body" idx="4294967295"/>
          </p:nvPr>
        </p:nvSpPr>
        <p:spPr>
          <a:xfrm>
            <a:off x="611188" y="1428750"/>
            <a:ext cx="7850187" cy="4376738"/>
          </a:xfrm>
          <a:solidFill>
            <a:schemeClr val="bg1"/>
          </a:solidFill>
        </p:spPr>
        <p:txBody>
          <a:bodyPr/>
          <a:lstStyle/>
          <a:p>
            <a:pPr marL="476250" indent="-476250">
              <a:lnSpc>
                <a:spcPct val="120000"/>
              </a:lnSpc>
              <a:buFontTx/>
              <a:buAutoNum type="arabicPeriod" startAt="7"/>
            </a:pPr>
            <a:r>
              <a:rPr lang="zh-CN" altLang="en-US" sz="2400" b="1" smtClean="0">
                <a:ea typeface="楷体_GB2312" pitchFamily="49" charset="-122"/>
              </a:rPr>
              <a:t>团体领导者</a:t>
            </a:r>
            <a:r>
              <a:rPr lang="zh-CN" altLang="en-US" sz="2400" smtClean="0">
                <a:ea typeface="楷体_GB2312" pitchFamily="49" charset="-122"/>
              </a:rPr>
              <a:t>：学术背景、带领团体经验、领导者人数</a:t>
            </a:r>
          </a:p>
          <a:p>
            <a:pPr marL="476250" indent="-476250">
              <a:lnSpc>
                <a:spcPct val="120000"/>
              </a:lnSpc>
              <a:buFontTx/>
              <a:buAutoNum type="arabicPeriod" startAt="7"/>
            </a:pPr>
            <a:r>
              <a:rPr lang="zh-CN" altLang="en-US" sz="2400" b="1" smtClean="0">
                <a:ea typeface="楷体_GB2312" pitchFamily="49" charset="-122"/>
              </a:rPr>
              <a:t>对象和规模</a:t>
            </a:r>
            <a:r>
              <a:rPr lang="zh-CN" altLang="en-US" sz="2400" smtClean="0">
                <a:ea typeface="楷体_GB2312" pitchFamily="49" charset="-122"/>
              </a:rPr>
              <a:t>：参加者的特征（人群、性别、心理健康水平、问题类型等）、人数等</a:t>
            </a:r>
          </a:p>
          <a:p>
            <a:pPr marL="476250" indent="-476250">
              <a:lnSpc>
                <a:spcPct val="120000"/>
              </a:lnSpc>
              <a:buFontTx/>
              <a:buAutoNum type="arabicPeriod" startAt="7"/>
            </a:pPr>
            <a:r>
              <a:rPr lang="zh-CN" altLang="en-US" sz="2400" b="1" smtClean="0">
                <a:ea typeface="楷体_GB2312" pitchFamily="49" charset="-122"/>
              </a:rPr>
              <a:t>聚会时间</a:t>
            </a:r>
            <a:r>
              <a:rPr lang="zh-CN" altLang="en-US" sz="2400" smtClean="0">
                <a:ea typeface="楷体_GB2312" pitchFamily="49" charset="-122"/>
              </a:rPr>
              <a:t>：总时间、次数、频率</a:t>
            </a:r>
          </a:p>
          <a:p>
            <a:pPr marL="476250" indent="-476250">
              <a:lnSpc>
                <a:spcPct val="120000"/>
              </a:lnSpc>
              <a:buFontTx/>
              <a:buAutoNum type="arabicPeriod" startAt="7"/>
            </a:pPr>
            <a:r>
              <a:rPr lang="zh-CN" altLang="en-US" sz="2400" b="1" smtClean="0">
                <a:ea typeface="楷体_GB2312" pitchFamily="49" charset="-122"/>
              </a:rPr>
              <a:t>聚会地点</a:t>
            </a:r>
            <a:r>
              <a:rPr lang="zh-CN" altLang="en-US" sz="2400" smtClean="0">
                <a:ea typeface="楷体_GB2312" pitchFamily="49" charset="-122"/>
              </a:rPr>
              <a:t>：场所、位置、环境布置、作为排列</a:t>
            </a:r>
          </a:p>
          <a:p>
            <a:pPr marL="476250" indent="-476250">
              <a:lnSpc>
                <a:spcPct val="120000"/>
              </a:lnSpc>
              <a:buFontTx/>
              <a:buAutoNum type="arabicPeriod" startAt="7"/>
            </a:pPr>
            <a:r>
              <a:rPr lang="zh-CN" altLang="en-US" sz="2400" b="1" smtClean="0">
                <a:ea typeface="楷体_GB2312" pitchFamily="49" charset="-122"/>
              </a:rPr>
              <a:t>内容形式</a:t>
            </a:r>
            <a:r>
              <a:rPr lang="zh-CN" altLang="en-US" sz="2400" smtClean="0">
                <a:ea typeface="楷体_GB2312" pitchFamily="49" charset="-122"/>
              </a:rPr>
              <a:t>：团体方案（总方案、单元执行计划）</a:t>
            </a:r>
          </a:p>
          <a:p>
            <a:pPr marL="476250" indent="-476250">
              <a:lnSpc>
                <a:spcPct val="120000"/>
              </a:lnSpc>
              <a:buFontTx/>
              <a:buAutoNum type="arabicPeriod" startAt="7"/>
            </a:pPr>
            <a:r>
              <a:rPr lang="zh-CN" altLang="en-US" sz="2400" b="1" smtClean="0">
                <a:ea typeface="楷体_GB2312" pitchFamily="49" charset="-122"/>
              </a:rPr>
              <a:t>评估方法</a:t>
            </a:r>
            <a:r>
              <a:rPr lang="zh-CN" altLang="en-US" sz="2400" smtClean="0">
                <a:ea typeface="楷体_GB2312" pitchFamily="49" charset="-122"/>
              </a:rPr>
              <a:t>：评估工具、评估时间、评估内容</a:t>
            </a:r>
          </a:p>
          <a:p>
            <a:pPr marL="476250" indent="-476250">
              <a:lnSpc>
                <a:spcPct val="120000"/>
              </a:lnSpc>
              <a:buFontTx/>
              <a:buAutoNum type="arabicPeriod" startAt="7"/>
            </a:pPr>
            <a:r>
              <a:rPr lang="zh-CN" altLang="en-US" sz="2400" b="1" smtClean="0">
                <a:ea typeface="楷体_GB2312" pitchFamily="49" charset="-122"/>
              </a:rPr>
              <a:t>其他</a:t>
            </a:r>
            <a:r>
              <a:rPr lang="zh-CN" altLang="en-US" sz="2400" smtClean="0">
                <a:ea typeface="楷体_GB2312" pitchFamily="49" charset="-122"/>
              </a:rPr>
              <a:t>：招募广告、材料设备、财务预算、完成条件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5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57200" y="274638"/>
            <a:ext cx="8229600" cy="706437"/>
          </a:xfr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3600" smtClean="0">
                <a:solidFill>
                  <a:schemeClr val="tx1"/>
                </a:solidFill>
                <a:effectLst/>
                <a:ea typeface="黑体" pitchFamily="2" charset="-122"/>
                <a:cs typeface="Arial" charset="0"/>
              </a:rPr>
              <a:t>方案设计总表举例</a:t>
            </a:r>
          </a:p>
        </p:txBody>
      </p:sp>
      <p:graphicFrame>
        <p:nvGraphicFramePr>
          <p:cNvPr id="167972" name="Group 36"/>
          <p:cNvGraphicFramePr>
            <a:graphicFrameLocks noGrp="1"/>
          </p:cNvGraphicFramePr>
          <p:nvPr>
            <p:ph idx="4294967295"/>
          </p:nvPr>
        </p:nvGraphicFramePr>
        <p:xfrm>
          <a:off x="539750" y="1052513"/>
          <a:ext cx="8208963" cy="5472112"/>
        </p:xfrm>
        <a:graphic>
          <a:graphicData uri="http://schemas.openxmlformats.org/drawingml/2006/table">
            <a:tbl>
              <a:tblPr/>
              <a:tblGrid>
                <a:gridCol w="1198563"/>
                <a:gridCol w="1928812"/>
                <a:gridCol w="1328738"/>
                <a:gridCol w="2000250"/>
                <a:gridCol w="1752600"/>
              </a:tblGrid>
              <a:tr h="6413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活动次数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C3E42"/>
                        </a:solidFill>
                        <a:effectLst/>
                        <a:latin typeface="Verdana" pitchFamily="34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活   动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C3E42"/>
                        </a:solidFill>
                        <a:effectLst/>
                        <a:latin typeface="Verdana" pitchFamily="34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时  间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C3E42"/>
                        </a:solidFill>
                        <a:effectLst/>
                        <a:latin typeface="Verdana" pitchFamily="34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单元目标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C3E42"/>
                        </a:solidFill>
                        <a:effectLst/>
                        <a:latin typeface="Verdana" pitchFamily="34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准备材料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C3E42"/>
                        </a:solidFill>
                        <a:effectLst/>
                        <a:latin typeface="Verdana" pitchFamily="34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270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预   备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C3E42"/>
                        </a:solidFill>
                        <a:effectLst/>
                        <a:latin typeface="Verdana" pitchFamily="34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0.1【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甄选面谈及问卷施测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】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1.5-2hour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甄选组员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建立初步关系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C3E42"/>
                        </a:solidFill>
                        <a:effectLst/>
                        <a:latin typeface="Verdana" pitchFamily="34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甄选表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162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第一次活动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C3E42"/>
                        </a:solidFill>
                        <a:effectLst/>
                        <a:latin typeface="Verdana" pitchFamily="34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1.1【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解人结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】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1.2【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棒打薄情郎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】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1.3【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心灵约定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】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制订小组规范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1.5【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同舟共济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】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1.6【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抬杠子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】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20min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15min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10min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20min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20min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互相认识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建立信任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订立契约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建设团队氛围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C3E42"/>
                        </a:solidFill>
                        <a:effectLst/>
                        <a:latin typeface="Verdana" pitchFamily="34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小组契约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大海报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水写笔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报纸若干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卷好的纸棒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(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长约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1.2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米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)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C3E42"/>
                        </a:solidFill>
                        <a:effectLst/>
                        <a:latin typeface="Verdana" pitchFamily="34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4874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第二次活动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C3E42"/>
                        </a:solidFill>
                        <a:effectLst/>
                        <a:latin typeface="Verdana" pitchFamily="34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2.1【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暖身：音乐欣赏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】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2.2【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投射测验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】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2.3【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自画像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】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15min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30min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50min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进一步信任彼此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自我概念的探索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纸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C3E42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彩笔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09" name="Text Box 2"/>
          <p:cNvSpPr txBox="1">
            <a:spLocks noChangeArrowheads="1"/>
          </p:cNvSpPr>
          <p:nvPr/>
        </p:nvSpPr>
        <p:spPr bwMode="auto">
          <a:xfrm>
            <a:off x="3276600" y="549275"/>
            <a:ext cx="26908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  <a:ea typeface="华文中宋"/>
                <a:cs typeface="华文中宋"/>
              </a:rPr>
              <a:t>分单元设计表</a:t>
            </a:r>
          </a:p>
        </p:txBody>
      </p:sp>
      <p:sp>
        <p:nvSpPr>
          <p:cNvPr id="222210" name="Text Box 3"/>
          <p:cNvSpPr txBox="1">
            <a:spLocks noChangeArrowheads="1"/>
          </p:cNvSpPr>
          <p:nvPr/>
        </p:nvSpPr>
        <p:spPr bwMode="auto">
          <a:xfrm>
            <a:off x="677863" y="1196975"/>
            <a:ext cx="8153400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2400">
              <a:solidFill>
                <a:srgbClr val="FFCC00"/>
              </a:solidFill>
              <a:latin typeface="Times New Roman" pitchFamily="18" charset="0"/>
            </a:endParaRPr>
          </a:p>
        </p:txBody>
      </p:sp>
      <p:sp>
        <p:nvSpPr>
          <p:cNvPr id="222211" name="Rectangle 4"/>
          <p:cNvSpPr>
            <a:spLocks noChangeArrowheads="1"/>
          </p:cNvSpPr>
          <p:nvPr/>
        </p:nvSpPr>
        <p:spPr bwMode="auto">
          <a:xfrm>
            <a:off x="2201863" y="5713413"/>
            <a:ext cx="66294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zh-CN" altLang="en-US" sz="2800">
              <a:solidFill>
                <a:srgbClr val="FFCC00"/>
              </a:solidFill>
              <a:latin typeface="Century Gothic" pitchFamily="34" charset="0"/>
            </a:endParaRPr>
          </a:p>
        </p:txBody>
      </p:sp>
      <p:sp>
        <p:nvSpPr>
          <p:cNvPr id="222212" name="Rectangle 5"/>
          <p:cNvSpPr>
            <a:spLocks noChangeArrowheads="1"/>
          </p:cNvSpPr>
          <p:nvPr/>
        </p:nvSpPr>
        <p:spPr bwMode="auto">
          <a:xfrm>
            <a:off x="611188" y="5713413"/>
            <a:ext cx="159067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zh-CN" altLang="en-US" sz="2000" b="1">
                <a:latin typeface="Century Gothic" pitchFamily="34" charset="0"/>
              </a:rPr>
              <a:t>实施情况与注意事项</a:t>
            </a:r>
          </a:p>
        </p:txBody>
      </p:sp>
      <p:sp>
        <p:nvSpPr>
          <p:cNvPr id="222213" name="Rectangle 6"/>
          <p:cNvSpPr>
            <a:spLocks noChangeArrowheads="1"/>
          </p:cNvSpPr>
          <p:nvPr/>
        </p:nvSpPr>
        <p:spPr bwMode="auto">
          <a:xfrm>
            <a:off x="611188" y="3586163"/>
            <a:ext cx="1590675" cy="212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zh-CN" altLang="en-US" sz="2400" b="1">
              <a:solidFill>
                <a:srgbClr val="FFCC00"/>
              </a:solidFill>
              <a:latin typeface="Century Gothic" pitchFamily="34" charset="0"/>
              <a:ea typeface="华文中宋"/>
              <a:cs typeface="华文中宋"/>
            </a:endParaRPr>
          </a:p>
        </p:txBody>
      </p:sp>
      <p:sp>
        <p:nvSpPr>
          <p:cNvPr id="222214" name="Rectangle 7"/>
          <p:cNvSpPr>
            <a:spLocks noChangeArrowheads="1"/>
          </p:cNvSpPr>
          <p:nvPr/>
        </p:nvSpPr>
        <p:spPr bwMode="auto">
          <a:xfrm>
            <a:off x="2201863" y="3070225"/>
            <a:ext cx="1793875" cy="51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zh-CN" altLang="en-US" sz="2400" b="1">
              <a:solidFill>
                <a:srgbClr val="FFCC00"/>
              </a:solidFill>
              <a:latin typeface="Century Gothic" pitchFamily="34" charset="0"/>
              <a:ea typeface="华文中宋"/>
              <a:cs typeface="华文中宋"/>
            </a:endParaRPr>
          </a:p>
        </p:txBody>
      </p:sp>
      <p:sp>
        <p:nvSpPr>
          <p:cNvPr id="222215" name="Rectangle 8"/>
          <p:cNvSpPr>
            <a:spLocks noChangeArrowheads="1"/>
          </p:cNvSpPr>
          <p:nvPr/>
        </p:nvSpPr>
        <p:spPr bwMode="auto">
          <a:xfrm>
            <a:off x="611188" y="3070225"/>
            <a:ext cx="1590675" cy="51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zh-CN" altLang="en-US" sz="2400" b="1">
                <a:latin typeface="Century Gothic" pitchFamily="34" charset="0"/>
                <a:ea typeface="华文中宋"/>
                <a:cs typeface="华文中宋"/>
              </a:rPr>
              <a:t>活动名称</a:t>
            </a:r>
          </a:p>
        </p:txBody>
      </p:sp>
      <p:sp>
        <p:nvSpPr>
          <p:cNvPr id="222216" name="Rectangle 9"/>
          <p:cNvSpPr>
            <a:spLocks noChangeArrowheads="1"/>
          </p:cNvSpPr>
          <p:nvPr/>
        </p:nvSpPr>
        <p:spPr bwMode="auto">
          <a:xfrm>
            <a:off x="2201863" y="2640013"/>
            <a:ext cx="66294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zh-CN" altLang="en-US" sz="2800">
              <a:solidFill>
                <a:srgbClr val="FFCC00"/>
              </a:solidFill>
              <a:latin typeface="Century Gothic" pitchFamily="34" charset="0"/>
            </a:endParaRPr>
          </a:p>
        </p:txBody>
      </p:sp>
      <p:sp>
        <p:nvSpPr>
          <p:cNvPr id="222217" name="Rectangle 10"/>
          <p:cNvSpPr>
            <a:spLocks noChangeArrowheads="1"/>
          </p:cNvSpPr>
          <p:nvPr/>
        </p:nvSpPr>
        <p:spPr bwMode="auto">
          <a:xfrm>
            <a:off x="611188" y="2640013"/>
            <a:ext cx="159067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zh-CN" altLang="en-US" sz="2400" b="1">
                <a:latin typeface="Century Gothic" pitchFamily="34" charset="0"/>
                <a:ea typeface="华文中宋"/>
                <a:cs typeface="华文中宋"/>
              </a:rPr>
              <a:t>所需器材</a:t>
            </a:r>
          </a:p>
        </p:txBody>
      </p:sp>
      <p:sp>
        <p:nvSpPr>
          <p:cNvPr id="222218" name="Rectangle 11"/>
          <p:cNvSpPr>
            <a:spLocks noChangeArrowheads="1"/>
          </p:cNvSpPr>
          <p:nvPr/>
        </p:nvSpPr>
        <p:spPr bwMode="auto">
          <a:xfrm>
            <a:off x="2201863" y="2138363"/>
            <a:ext cx="66294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zh-CN" altLang="en-US" sz="2800">
              <a:solidFill>
                <a:srgbClr val="FFCC00"/>
              </a:solidFill>
              <a:latin typeface="Century Gothic" pitchFamily="34" charset="0"/>
            </a:endParaRPr>
          </a:p>
        </p:txBody>
      </p:sp>
      <p:sp>
        <p:nvSpPr>
          <p:cNvPr id="222219" name="Rectangle 12"/>
          <p:cNvSpPr>
            <a:spLocks noChangeArrowheads="1"/>
          </p:cNvSpPr>
          <p:nvPr/>
        </p:nvSpPr>
        <p:spPr bwMode="auto">
          <a:xfrm>
            <a:off x="611188" y="2138363"/>
            <a:ext cx="1590675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zh-CN" altLang="en-US" sz="2400" b="1">
                <a:latin typeface="Century Gothic" pitchFamily="34" charset="0"/>
                <a:ea typeface="华文中宋"/>
                <a:cs typeface="华文中宋"/>
              </a:rPr>
              <a:t>单元目标</a:t>
            </a:r>
          </a:p>
        </p:txBody>
      </p:sp>
      <p:sp>
        <p:nvSpPr>
          <p:cNvPr id="222220" name="Rectangle 13"/>
          <p:cNvSpPr>
            <a:spLocks noChangeArrowheads="1"/>
          </p:cNvSpPr>
          <p:nvPr/>
        </p:nvSpPr>
        <p:spPr bwMode="auto">
          <a:xfrm>
            <a:off x="2201863" y="1279525"/>
            <a:ext cx="6629400" cy="85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zh-CN" altLang="en-US" sz="2800">
              <a:solidFill>
                <a:srgbClr val="FFCC00"/>
              </a:solidFill>
              <a:latin typeface="Century Gothic" pitchFamily="34" charset="0"/>
            </a:endParaRPr>
          </a:p>
        </p:txBody>
      </p:sp>
      <p:sp>
        <p:nvSpPr>
          <p:cNvPr id="222221" name="Rectangle 14"/>
          <p:cNvSpPr>
            <a:spLocks noChangeArrowheads="1"/>
          </p:cNvSpPr>
          <p:nvPr/>
        </p:nvSpPr>
        <p:spPr bwMode="auto">
          <a:xfrm>
            <a:off x="611188" y="1279525"/>
            <a:ext cx="1590675" cy="85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zh-CN" altLang="en-US" sz="2400" b="1">
                <a:latin typeface="Century Gothic" pitchFamily="34" charset="0"/>
                <a:ea typeface="华文中宋"/>
                <a:cs typeface="华文中宋"/>
              </a:rPr>
              <a:t>单元名称</a:t>
            </a:r>
          </a:p>
        </p:txBody>
      </p:sp>
      <p:sp>
        <p:nvSpPr>
          <p:cNvPr id="222222" name="Line 15"/>
          <p:cNvSpPr>
            <a:spLocks noChangeShapeType="1"/>
          </p:cNvSpPr>
          <p:nvPr/>
        </p:nvSpPr>
        <p:spPr bwMode="auto">
          <a:xfrm>
            <a:off x="642938" y="1214438"/>
            <a:ext cx="8220075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2223" name="Line 16"/>
          <p:cNvSpPr>
            <a:spLocks noChangeShapeType="1"/>
          </p:cNvSpPr>
          <p:nvPr/>
        </p:nvSpPr>
        <p:spPr bwMode="auto">
          <a:xfrm>
            <a:off x="611188" y="2138363"/>
            <a:ext cx="82200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2224" name="Line 17"/>
          <p:cNvSpPr>
            <a:spLocks noChangeShapeType="1"/>
          </p:cNvSpPr>
          <p:nvPr/>
        </p:nvSpPr>
        <p:spPr bwMode="auto">
          <a:xfrm>
            <a:off x="611188" y="2640013"/>
            <a:ext cx="82200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2225" name="Line 18"/>
          <p:cNvSpPr>
            <a:spLocks noChangeShapeType="1"/>
          </p:cNvSpPr>
          <p:nvPr/>
        </p:nvSpPr>
        <p:spPr bwMode="auto">
          <a:xfrm>
            <a:off x="611188" y="3070225"/>
            <a:ext cx="82200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2226" name="Line 19"/>
          <p:cNvSpPr>
            <a:spLocks noChangeShapeType="1"/>
          </p:cNvSpPr>
          <p:nvPr/>
        </p:nvSpPr>
        <p:spPr bwMode="auto">
          <a:xfrm>
            <a:off x="611188" y="3586163"/>
            <a:ext cx="82200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2227" name="Line 20"/>
          <p:cNvSpPr>
            <a:spLocks noChangeShapeType="1"/>
          </p:cNvSpPr>
          <p:nvPr/>
        </p:nvSpPr>
        <p:spPr bwMode="auto">
          <a:xfrm>
            <a:off x="611188" y="5713413"/>
            <a:ext cx="82200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2228" name="Line 21"/>
          <p:cNvSpPr>
            <a:spLocks noChangeShapeType="1"/>
          </p:cNvSpPr>
          <p:nvPr/>
        </p:nvSpPr>
        <p:spPr bwMode="auto">
          <a:xfrm>
            <a:off x="571500" y="6643688"/>
            <a:ext cx="8358188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2229" name="Line 22"/>
          <p:cNvSpPr>
            <a:spLocks noChangeShapeType="1"/>
          </p:cNvSpPr>
          <p:nvPr/>
        </p:nvSpPr>
        <p:spPr bwMode="auto">
          <a:xfrm>
            <a:off x="611188" y="1279525"/>
            <a:ext cx="0" cy="5329238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2230" name="Line 23"/>
          <p:cNvSpPr>
            <a:spLocks noChangeShapeType="1"/>
          </p:cNvSpPr>
          <p:nvPr/>
        </p:nvSpPr>
        <p:spPr bwMode="auto">
          <a:xfrm>
            <a:off x="2201863" y="1279525"/>
            <a:ext cx="0" cy="53292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2231" name="Line 24"/>
          <p:cNvSpPr>
            <a:spLocks noChangeShapeType="1"/>
          </p:cNvSpPr>
          <p:nvPr/>
        </p:nvSpPr>
        <p:spPr bwMode="auto">
          <a:xfrm>
            <a:off x="8831263" y="1279525"/>
            <a:ext cx="0" cy="5329238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2232" name="Line 25"/>
          <p:cNvSpPr>
            <a:spLocks noChangeShapeType="1"/>
          </p:cNvSpPr>
          <p:nvPr/>
        </p:nvSpPr>
        <p:spPr bwMode="auto">
          <a:xfrm>
            <a:off x="5707063" y="1273175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2233" name="Line 26"/>
          <p:cNvSpPr>
            <a:spLocks noChangeShapeType="1"/>
          </p:cNvSpPr>
          <p:nvPr/>
        </p:nvSpPr>
        <p:spPr bwMode="auto">
          <a:xfrm>
            <a:off x="5707063" y="1730375"/>
            <a:ext cx="304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2234" name="Line 27"/>
          <p:cNvSpPr>
            <a:spLocks noChangeShapeType="1"/>
          </p:cNvSpPr>
          <p:nvPr/>
        </p:nvSpPr>
        <p:spPr bwMode="auto">
          <a:xfrm>
            <a:off x="6392863" y="1273175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2235" name="Line 28"/>
          <p:cNvSpPr>
            <a:spLocks noChangeShapeType="1"/>
          </p:cNvSpPr>
          <p:nvPr/>
        </p:nvSpPr>
        <p:spPr bwMode="auto">
          <a:xfrm>
            <a:off x="7383463" y="1273175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2236" name="Line 29"/>
          <p:cNvSpPr>
            <a:spLocks noChangeShapeType="1"/>
          </p:cNvSpPr>
          <p:nvPr/>
        </p:nvSpPr>
        <p:spPr bwMode="auto">
          <a:xfrm>
            <a:off x="8101013" y="1279525"/>
            <a:ext cx="0" cy="865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2237" name="Text Box 30"/>
          <p:cNvSpPr txBox="1">
            <a:spLocks noChangeArrowheads="1"/>
          </p:cNvSpPr>
          <p:nvPr/>
        </p:nvSpPr>
        <p:spPr bwMode="auto">
          <a:xfrm>
            <a:off x="5707063" y="1273175"/>
            <a:ext cx="30480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latin typeface="Times New Roman" pitchFamily="18" charset="0"/>
              </a:rPr>
              <a:t>次数                  人数</a:t>
            </a:r>
          </a:p>
          <a:p>
            <a:pPr>
              <a:spcBef>
                <a:spcPct val="50000"/>
              </a:spcBef>
            </a:pPr>
            <a:r>
              <a:rPr kumimoji="1" lang="zh-CN" altLang="en-US" sz="2000" b="1">
                <a:latin typeface="Times New Roman" pitchFamily="18" charset="0"/>
              </a:rPr>
              <a:t>时间                  地点</a:t>
            </a:r>
          </a:p>
        </p:txBody>
      </p:sp>
      <p:sp>
        <p:nvSpPr>
          <p:cNvPr id="222238" name="Line 31"/>
          <p:cNvSpPr>
            <a:spLocks noChangeShapeType="1"/>
          </p:cNvSpPr>
          <p:nvPr/>
        </p:nvSpPr>
        <p:spPr bwMode="auto">
          <a:xfrm>
            <a:off x="7885113" y="3079750"/>
            <a:ext cx="0" cy="35290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2239" name="Line 32"/>
          <p:cNvSpPr>
            <a:spLocks noChangeShapeType="1"/>
          </p:cNvSpPr>
          <p:nvPr/>
        </p:nvSpPr>
        <p:spPr bwMode="auto">
          <a:xfrm>
            <a:off x="7237413" y="3079750"/>
            <a:ext cx="0" cy="35290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2240" name="Line 33"/>
          <p:cNvSpPr>
            <a:spLocks noChangeShapeType="1"/>
          </p:cNvSpPr>
          <p:nvPr/>
        </p:nvSpPr>
        <p:spPr bwMode="auto">
          <a:xfrm>
            <a:off x="6443663" y="3079750"/>
            <a:ext cx="0" cy="35290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2241" name="Rectangle 34"/>
          <p:cNvSpPr>
            <a:spLocks noChangeArrowheads="1"/>
          </p:cNvSpPr>
          <p:nvPr/>
        </p:nvSpPr>
        <p:spPr bwMode="auto">
          <a:xfrm>
            <a:off x="8027988" y="3141663"/>
            <a:ext cx="720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/>
              <a:t>器材</a:t>
            </a:r>
          </a:p>
        </p:txBody>
      </p:sp>
      <p:sp>
        <p:nvSpPr>
          <p:cNvPr id="222242" name="Rectangle 35"/>
          <p:cNvSpPr>
            <a:spLocks noChangeArrowheads="1"/>
          </p:cNvSpPr>
          <p:nvPr/>
        </p:nvSpPr>
        <p:spPr bwMode="auto">
          <a:xfrm>
            <a:off x="7237413" y="3141663"/>
            <a:ext cx="7191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/>
              <a:t>时间</a:t>
            </a:r>
          </a:p>
        </p:txBody>
      </p:sp>
      <p:sp>
        <p:nvSpPr>
          <p:cNvPr id="222243" name="Rectangle 36"/>
          <p:cNvSpPr>
            <a:spLocks noChangeArrowheads="1"/>
          </p:cNvSpPr>
          <p:nvPr/>
        </p:nvSpPr>
        <p:spPr bwMode="auto">
          <a:xfrm>
            <a:off x="6516688" y="3141663"/>
            <a:ext cx="720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b="1"/>
              <a:t>目标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3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252413" y="549275"/>
            <a:ext cx="8229600" cy="1143000"/>
          </a:xfr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3600" smtClean="0">
                <a:solidFill>
                  <a:schemeClr val="tx1"/>
                </a:solidFill>
                <a:effectLst/>
                <a:ea typeface="黑体" pitchFamily="2" charset="-122"/>
                <a:cs typeface="Arial" charset="0"/>
              </a:rPr>
              <a:t>分单元的阶段</a:t>
            </a:r>
          </a:p>
        </p:txBody>
      </p:sp>
      <p:sp>
        <p:nvSpPr>
          <p:cNvPr id="223234" name="Rectangle 3"/>
          <p:cNvSpPr>
            <a:spLocks noGrp="1"/>
          </p:cNvSpPr>
          <p:nvPr>
            <p:ph type="body" idx="4294967295"/>
          </p:nvPr>
        </p:nvSpPr>
        <p:spPr>
          <a:xfrm>
            <a:off x="755650" y="1844675"/>
            <a:ext cx="7715250" cy="4103688"/>
          </a:xfrm>
        </p:spPr>
        <p:txBody>
          <a:bodyPr/>
          <a:lstStyle/>
          <a:p>
            <a:r>
              <a:rPr lang="zh-CN" altLang="en-US" sz="2800" smtClean="0">
                <a:ea typeface="楷体_GB2312" pitchFamily="49" charset="-122"/>
              </a:rPr>
              <a:t>开始阶段：增加团体凝聚力，维护基本氛围</a:t>
            </a:r>
          </a:p>
          <a:p>
            <a:r>
              <a:rPr lang="zh-CN" altLang="en-US" sz="2800" smtClean="0">
                <a:ea typeface="楷体_GB2312" pitchFamily="49" charset="-122"/>
              </a:rPr>
              <a:t>工作阶段：围绕主题进行活动和感悟</a:t>
            </a:r>
          </a:p>
          <a:p>
            <a:r>
              <a:rPr lang="zh-CN" altLang="en-US" sz="2800" smtClean="0">
                <a:ea typeface="楷体_GB2312" pitchFamily="49" charset="-122"/>
              </a:rPr>
              <a:t>结束阶段：总结深化，学会迁移，结束</a:t>
            </a:r>
          </a:p>
          <a:p>
            <a:pPr>
              <a:buFontTx/>
              <a:buNone/>
            </a:pPr>
            <a:r>
              <a:rPr lang="zh-CN" altLang="en-US" sz="2800" smtClean="0">
                <a:ea typeface="楷体_GB2312" pitchFamily="49" charset="-122"/>
              </a:rPr>
              <a:t>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7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900113" y="1773238"/>
            <a:ext cx="7772400" cy="1470025"/>
          </a:xfr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4800" smtClean="0">
                <a:solidFill>
                  <a:schemeClr val="accent2"/>
                </a:solidFill>
                <a:effectLst/>
                <a:ea typeface="华文隶书" pitchFamily="2" charset="-122"/>
                <a:cs typeface="Arial" charset="0"/>
              </a:rPr>
              <a:t>团体练习的运用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57250" y="214313"/>
            <a:ext cx="7775575" cy="1143000"/>
          </a:xfr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4800" smtClean="0">
                <a:solidFill>
                  <a:schemeClr val="tx1"/>
                </a:solidFill>
                <a:effectLst/>
                <a:ea typeface="隶书" pitchFamily="49" charset="-122"/>
                <a:cs typeface="Arial" charset="0"/>
              </a:rPr>
              <a:t>团体练习的概念</a:t>
            </a:r>
          </a:p>
        </p:txBody>
      </p:sp>
      <p:sp>
        <p:nvSpPr>
          <p:cNvPr id="22528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4213" y="1412875"/>
            <a:ext cx="7559675" cy="4016375"/>
          </a:xfrm>
          <a:solidFill>
            <a:schemeClr val="bg1"/>
          </a:solidFill>
        </p:spPr>
        <p:txBody>
          <a:bodyPr/>
          <a:lstStyle/>
          <a:p>
            <a:pPr>
              <a:lnSpc>
                <a:spcPts val="4000"/>
              </a:lnSpc>
              <a:spcBef>
                <a:spcPts val="600"/>
              </a:spcBef>
            </a:pPr>
            <a:r>
              <a:rPr lang="zh-CN" altLang="en-US" sz="2800" smtClean="0">
                <a:latin typeface="宋体" pitchFamily="2" charset="-122"/>
                <a:ea typeface="宋体" pitchFamily="2" charset="-122"/>
              </a:rPr>
              <a:t>又称结构式练习</a:t>
            </a:r>
          </a:p>
          <a:p>
            <a:pPr>
              <a:lnSpc>
                <a:spcPts val="4000"/>
              </a:lnSpc>
              <a:spcBef>
                <a:spcPts val="600"/>
              </a:spcBef>
            </a:pPr>
            <a:r>
              <a:rPr lang="zh-CN" altLang="en-US" sz="2800" smtClean="0">
                <a:latin typeface="宋体" pitchFamily="2" charset="-122"/>
                <a:ea typeface="宋体" pitchFamily="2" charset="-122"/>
              </a:rPr>
              <a:t>是针对团体成员的需要、个人行为、建设性反馈、过程作用和心理的整合而设计的演练性活动，是一种经历性的感受体验</a:t>
            </a:r>
          </a:p>
          <a:p>
            <a:pPr>
              <a:lnSpc>
                <a:spcPts val="4000"/>
              </a:lnSpc>
              <a:spcBef>
                <a:spcPts val="600"/>
              </a:spcBef>
            </a:pPr>
            <a:r>
              <a:rPr lang="zh-CN" altLang="en-US" sz="2800" smtClean="0">
                <a:latin typeface="宋体" pitchFamily="2" charset="-122"/>
                <a:ea typeface="宋体" pitchFamily="2" charset="-122"/>
              </a:rPr>
              <a:t>是团体领导者的重要资源</a:t>
            </a:r>
          </a:p>
          <a:p>
            <a:pPr>
              <a:lnSpc>
                <a:spcPts val="4000"/>
              </a:lnSpc>
              <a:spcBef>
                <a:spcPts val="600"/>
              </a:spcBef>
            </a:pPr>
            <a:r>
              <a:rPr lang="zh-CN" altLang="en-US" sz="2800" smtClean="0">
                <a:latin typeface="宋体" pitchFamily="2" charset="-122"/>
                <a:ea typeface="宋体" pitchFamily="2" charset="-122"/>
              </a:rPr>
              <a:t>会因领导者的特性和技术而革新和变通</a:t>
            </a:r>
          </a:p>
          <a:p>
            <a:pPr>
              <a:lnSpc>
                <a:spcPts val="4000"/>
              </a:lnSpc>
              <a:spcBef>
                <a:spcPts val="600"/>
              </a:spcBef>
            </a:pPr>
            <a:r>
              <a:rPr lang="zh-CN" altLang="en-US" sz="2800" smtClean="0">
                <a:latin typeface="宋体" pitchFamily="2" charset="-122"/>
                <a:ea typeface="宋体" pitchFamily="2" charset="-122"/>
              </a:rPr>
              <a:t>在团体的开始和结束阶段练习的功能较强</a:t>
            </a:r>
          </a:p>
          <a:p>
            <a:endParaRPr lang="zh-CN" altLang="en-US" sz="2800" smtClean="0"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214313"/>
            <a:ext cx="7775575" cy="1143000"/>
          </a:xfr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4800" smtClean="0">
                <a:solidFill>
                  <a:schemeClr val="tx1"/>
                </a:solidFill>
                <a:effectLst/>
                <a:ea typeface="隶书" pitchFamily="49" charset="-122"/>
                <a:cs typeface="Arial" charset="0"/>
              </a:rPr>
              <a:t>团体练习的目的</a:t>
            </a:r>
          </a:p>
        </p:txBody>
      </p:sp>
      <p:sp>
        <p:nvSpPr>
          <p:cNvPr id="22630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4213" y="1412875"/>
            <a:ext cx="7848600" cy="3802063"/>
          </a:xfrm>
          <a:solidFill>
            <a:schemeClr val="bg1"/>
          </a:solidFill>
        </p:spPr>
        <p:txBody>
          <a:bodyPr/>
          <a:lstStyle/>
          <a:p>
            <a:r>
              <a:rPr lang="zh-CN" altLang="en-US" b="1" smtClean="0">
                <a:latin typeface="宋体" pitchFamily="2" charset="-122"/>
                <a:ea typeface="宋体" pitchFamily="2" charset="-122"/>
              </a:rPr>
              <a:t>促进团体的动力（活力和趣味性）</a:t>
            </a:r>
          </a:p>
          <a:p>
            <a:r>
              <a:rPr lang="zh-CN" altLang="en-US" b="1" smtClean="0">
                <a:latin typeface="宋体" pitchFamily="2" charset="-122"/>
                <a:ea typeface="宋体" pitchFamily="2" charset="-122"/>
              </a:rPr>
              <a:t>引发团体成员情感</a:t>
            </a:r>
          </a:p>
          <a:p>
            <a:r>
              <a:rPr lang="zh-CN" altLang="en-US" b="1" smtClean="0">
                <a:latin typeface="宋体" pitchFamily="2" charset="-122"/>
                <a:ea typeface="宋体" pitchFamily="2" charset="-122"/>
              </a:rPr>
              <a:t>降低防御</a:t>
            </a:r>
          </a:p>
          <a:p>
            <a:r>
              <a:rPr lang="zh-CN" altLang="en-US" b="1" smtClean="0">
                <a:latin typeface="宋体" pitchFamily="2" charset="-122"/>
                <a:ea typeface="宋体" pitchFamily="2" charset="-122"/>
              </a:rPr>
              <a:t>提供领导者需要的资料</a:t>
            </a:r>
          </a:p>
          <a:p>
            <a:r>
              <a:rPr lang="zh-CN" altLang="en-US" b="1" smtClean="0">
                <a:latin typeface="宋体" pitchFamily="2" charset="-122"/>
                <a:ea typeface="宋体" pitchFamily="2" charset="-122"/>
              </a:rPr>
              <a:t>改变焦点</a:t>
            </a:r>
          </a:p>
          <a:p>
            <a:r>
              <a:rPr lang="zh-CN" altLang="en-US" b="1" smtClean="0">
                <a:latin typeface="宋体" pitchFamily="2" charset="-122"/>
                <a:ea typeface="宋体" pitchFamily="2" charset="-122"/>
              </a:rPr>
              <a:t>鼓励成员在练习和体验中学习新行为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2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27088" y="0"/>
            <a:ext cx="7775575" cy="1143000"/>
          </a:xfr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4800" smtClean="0">
                <a:solidFill>
                  <a:schemeClr val="tx1"/>
                </a:solidFill>
                <a:effectLst/>
                <a:ea typeface="隶书" pitchFamily="49" charset="-122"/>
                <a:cs typeface="Arial" charset="0"/>
              </a:rPr>
              <a:t>团体练习的类型</a:t>
            </a:r>
          </a:p>
        </p:txBody>
      </p:sp>
      <p:sp>
        <p:nvSpPr>
          <p:cNvPr id="22733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981075"/>
            <a:ext cx="8497887" cy="5184775"/>
          </a:xfrm>
          <a:solidFill>
            <a:schemeClr val="bg1"/>
          </a:solidFill>
        </p:spPr>
        <p:txBody>
          <a:bodyPr/>
          <a:lstStyle/>
          <a:p>
            <a:pPr lvl="1">
              <a:lnSpc>
                <a:spcPct val="90000"/>
              </a:lnSpc>
            </a:pPr>
            <a:r>
              <a:rPr lang="zh-CN" altLang="en-GB" b="1" smtClean="0">
                <a:ea typeface="楷体_GB2312" pitchFamily="49" charset="-122"/>
              </a:rPr>
              <a:t>纸笔练习</a:t>
            </a:r>
            <a:r>
              <a:rPr lang="zh-CN" altLang="en-GB" smtClean="0">
                <a:ea typeface="楷体_GB2312" pitchFamily="49" charset="-122"/>
              </a:rPr>
              <a:t>：通过完成句子、自我描述等反映内心世界。如我是谁、生命线、价值观探索等。</a:t>
            </a:r>
          </a:p>
          <a:p>
            <a:pPr lvl="1">
              <a:lnSpc>
                <a:spcPct val="90000"/>
              </a:lnSpc>
            </a:pPr>
            <a:r>
              <a:rPr lang="zh-CN" altLang="en-GB" b="1" smtClean="0">
                <a:ea typeface="楷体_GB2312" pitchFamily="49" charset="-122"/>
              </a:rPr>
              <a:t>身体运动</a:t>
            </a:r>
            <a:r>
              <a:rPr lang="zh-CN" altLang="en-GB" smtClean="0">
                <a:ea typeface="楷体_GB2312" pitchFamily="49" charset="-122"/>
              </a:rPr>
              <a:t>：肢体活动的方式来表达某些主题或思想。加强对身体的敏感度和掌控感，增强体验。</a:t>
            </a:r>
          </a:p>
          <a:p>
            <a:pPr lvl="1">
              <a:lnSpc>
                <a:spcPct val="90000"/>
              </a:lnSpc>
            </a:pPr>
            <a:r>
              <a:rPr lang="zh-CN" altLang="en-GB" b="1" smtClean="0">
                <a:ea typeface="楷体_GB2312" pitchFamily="49" charset="-122"/>
              </a:rPr>
              <a:t>接触练习</a:t>
            </a:r>
            <a:r>
              <a:rPr lang="zh-CN" altLang="en-GB" smtClean="0">
                <a:ea typeface="楷体_GB2312" pitchFamily="49" charset="-122"/>
              </a:rPr>
              <a:t>：成员间的身体接触来增强彼此的信任和沟通。如信任跌倒、盲行等。</a:t>
            </a:r>
          </a:p>
          <a:p>
            <a:pPr lvl="1">
              <a:lnSpc>
                <a:spcPct val="90000"/>
              </a:lnSpc>
            </a:pPr>
            <a:r>
              <a:rPr lang="zh-CN" altLang="en-GB" b="1" smtClean="0">
                <a:ea typeface="楷体_GB2312" pitchFamily="49" charset="-122"/>
              </a:rPr>
              <a:t>制作练习</a:t>
            </a:r>
            <a:r>
              <a:rPr lang="zh-CN" altLang="en-GB" smtClean="0">
                <a:ea typeface="楷体_GB2312" pitchFamily="49" charset="-122"/>
              </a:rPr>
              <a:t>：通过单独或合作进行绘画或手工制作，探索自我，加强沟通与协作。如自画像、搭纸塔等。</a:t>
            </a:r>
          </a:p>
          <a:p>
            <a:pPr lvl="1">
              <a:lnSpc>
                <a:spcPct val="90000"/>
              </a:lnSpc>
            </a:pPr>
            <a:r>
              <a:rPr lang="zh-CN" altLang="en-GB" b="1" smtClean="0">
                <a:ea typeface="楷体_GB2312" pitchFamily="49" charset="-122"/>
              </a:rPr>
              <a:t>阅读练习</a:t>
            </a:r>
            <a:r>
              <a:rPr lang="zh-CN" altLang="en-GB" smtClean="0">
                <a:ea typeface="楷体_GB2312" pitchFamily="49" charset="-122"/>
              </a:rPr>
              <a:t>：阅读一些书籍、画报等视觉资料以引发思考和讨论。</a:t>
            </a:r>
          </a:p>
          <a:p>
            <a:pPr lvl="1">
              <a:lnSpc>
                <a:spcPct val="90000"/>
              </a:lnSpc>
            </a:pPr>
            <a:r>
              <a:rPr lang="zh-CN" altLang="en-GB" b="1" smtClean="0">
                <a:ea typeface="楷体_GB2312" pitchFamily="49" charset="-122"/>
              </a:rPr>
              <a:t>媒体应用</a:t>
            </a:r>
            <a:r>
              <a:rPr lang="zh-CN" altLang="en-GB" smtClean="0">
                <a:ea typeface="楷体_GB2312" pitchFamily="49" charset="-122"/>
              </a:rPr>
              <a:t>：听录音、看录像和摄像等活动</a:t>
            </a:r>
            <a:endParaRPr lang="zh-CN" altLang="en-US" smtClean="0"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42938" y="214313"/>
            <a:ext cx="7775575" cy="1143000"/>
          </a:xfr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4800" smtClean="0">
                <a:solidFill>
                  <a:schemeClr val="tx1"/>
                </a:solidFill>
                <a:effectLst/>
                <a:ea typeface="隶书" pitchFamily="49" charset="-122"/>
                <a:cs typeface="Arial" charset="0"/>
              </a:rPr>
              <a:t>团体练习的类型</a:t>
            </a:r>
          </a:p>
        </p:txBody>
      </p:sp>
      <p:sp>
        <p:nvSpPr>
          <p:cNvPr id="22835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4213" y="1412875"/>
            <a:ext cx="7559675" cy="3816350"/>
          </a:xfrm>
          <a:solidFill>
            <a:schemeClr val="bg1"/>
          </a:solidFill>
        </p:spPr>
        <p:txBody>
          <a:bodyPr/>
          <a:lstStyle/>
          <a:p>
            <a:pPr lvl="1"/>
            <a:r>
              <a:rPr lang="zh-CN" altLang="en-GB" sz="3200" b="1" smtClean="0">
                <a:ea typeface="楷体_GB2312" pitchFamily="49" charset="-122"/>
              </a:rPr>
              <a:t>角色扮演</a:t>
            </a:r>
            <a:r>
              <a:rPr lang="zh-CN" altLang="en-GB" sz="3200" smtClean="0">
                <a:ea typeface="楷体_GB2312" pitchFamily="49" charset="-122"/>
              </a:rPr>
              <a:t>：心理剧、社会剧、布偶剧、生活演练等。如我是谁、生命线、价值观探索等。</a:t>
            </a:r>
          </a:p>
          <a:p>
            <a:pPr lvl="1"/>
            <a:r>
              <a:rPr lang="zh-CN" altLang="en-GB" sz="3200" b="1" smtClean="0">
                <a:ea typeface="楷体_GB2312" pitchFamily="49" charset="-122"/>
              </a:rPr>
              <a:t>娱乐性练习</a:t>
            </a:r>
            <a:r>
              <a:rPr lang="zh-CN" altLang="en-GB" sz="3200" smtClean="0">
                <a:ea typeface="楷体_GB2312" pitchFamily="49" charset="-122"/>
              </a:rPr>
              <a:t>：调动参与积极性，如乒乓球接力、技艺大赛、组歌比赛等。</a:t>
            </a:r>
          </a:p>
          <a:p>
            <a:pPr lvl="1"/>
            <a:r>
              <a:rPr lang="zh-CN" altLang="en-US" sz="3200" b="1" smtClean="0">
                <a:ea typeface="楷体_GB2312" pitchFamily="49" charset="-122"/>
              </a:rPr>
              <a:t>团体外作业</a:t>
            </a:r>
            <a:r>
              <a:rPr lang="zh-CN" altLang="en-US" sz="3200" smtClean="0">
                <a:ea typeface="楷体_GB2312" pitchFamily="49" charset="-122"/>
              </a:rPr>
              <a:t>：行为练习、认知作业、观察作业等</a:t>
            </a:r>
            <a:endParaRPr lang="zh-CN" altLang="en-US" sz="3200" b="1" smtClean="0"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/>
          </p:cNvSpPr>
          <p:nvPr>
            <p:ph type="subTitle" idx="1"/>
          </p:nvPr>
        </p:nvSpPr>
        <p:spPr>
          <a:xfrm>
            <a:off x="1187450" y="188913"/>
            <a:ext cx="7488238" cy="6669087"/>
          </a:xfrm>
        </p:spPr>
        <p:txBody>
          <a:bodyPr/>
          <a:lstStyle/>
          <a:p>
            <a:pPr algn="l">
              <a:lnSpc>
                <a:spcPct val="8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</a:rPr>
              <a:t>                                   </a:t>
            </a:r>
            <a:r>
              <a:rPr lang="zh-CN" altLang="en-US" sz="2400" b="1" dirty="0" smtClean="0">
                <a:solidFill>
                  <a:srgbClr val="00B050"/>
                </a:solidFill>
              </a:rPr>
              <a:t>爱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1600" b="1" dirty="0" smtClean="0"/>
              <a:t>                                          </a:t>
            </a:r>
            <a:r>
              <a:rPr lang="zh-CN" altLang="en-US" sz="1600" b="1" dirty="0" smtClean="0">
                <a:solidFill>
                  <a:srgbClr val="0070C0"/>
                </a:solidFill>
              </a:rPr>
              <a:t>（亲切、热情）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1600" dirty="0" smtClean="0">
                <a:solidFill>
                  <a:srgbClr val="0070C0"/>
                </a:solidFill>
              </a:rPr>
              <a:t/>
            </a:r>
            <a:br>
              <a:rPr lang="zh-CN" altLang="en-US" sz="1600" dirty="0" smtClean="0">
                <a:solidFill>
                  <a:srgbClr val="0070C0"/>
                </a:solidFill>
              </a:rPr>
            </a:br>
            <a:r>
              <a:rPr lang="zh-CN" altLang="en-US" sz="1600" dirty="0" smtClean="0">
                <a:solidFill>
                  <a:srgbClr val="0070C0"/>
                </a:solidFill>
              </a:rPr>
              <a:t>                   </a:t>
            </a:r>
            <a:r>
              <a:rPr lang="zh-CN" altLang="en-US" sz="1600" b="1" dirty="0" smtClean="0">
                <a:solidFill>
                  <a:srgbClr val="0070C0"/>
                </a:solidFill>
              </a:rPr>
              <a:t>过度溺爱</a:t>
            </a:r>
            <a:r>
              <a:rPr lang="en-US" altLang="zh-CN" sz="1600" dirty="0" smtClean="0">
                <a:solidFill>
                  <a:srgbClr val="0070C0"/>
                </a:solidFill>
              </a:rPr>
              <a:t>                                       </a:t>
            </a:r>
            <a:r>
              <a:rPr lang="zh-CN" altLang="en-US" sz="1600" b="1" dirty="0" smtClean="0">
                <a:solidFill>
                  <a:srgbClr val="0070C0"/>
                </a:solidFill>
              </a:rPr>
              <a:t>接纳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1600" dirty="0" smtClean="0">
                <a:solidFill>
                  <a:srgbClr val="0070C0"/>
                </a:solidFill>
              </a:rPr>
              <a:t>                </a:t>
            </a:r>
            <a:endParaRPr lang="zh-CN" altLang="en-US" sz="1600" b="1" dirty="0" smtClean="0">
              <a:solidFill>
                <a:srgbClr val="0070C0"/>
              </a:solidFill>
            </a:endParaRPr>
          </a:p>
          <a:p>
            <a:pPr algn="l">
              <a:lnSpc>
                <a:spcPct val="80000"/>
              </a:lnSpc>
              <a:defRPr/>
            </a:pPr>
            <a:r>
              <a:rPr lang="zh-CN" altLang="en-US" sz="1600" b="1" dirty="0" smtClean="0">
                <a:solidFill>
                  <a:srgbClr val="0070C0"/>
                </a:solidFill>
              </a:rPr>
              <a:t>           保护性溺爱                                                        合作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1600" dirty="0" smtClean="0">
                <a:solidFill>
                  <a:srgbClr val="0070C0"/>
                </a:solidFill>
              </a:rPr>
              <a:t>                          </a:t>
            </a:r>
          </a:p>
          <a:p>
            <a:pPr algn="l">
              <a:lnSpc>
                <a:spcPct val="80000"/>
              </a:lnSpc>
              <a:defRPr/>
            </a:pPr>
            <a:endParaRPr lang="zh-CN" altLang="en-US" sz="1600" dirty="0" smtClean="0">
              <a:solidFill>
                <a:srgbClr val="0070C0"/>
              </a:solidFill>
            </a:endParaRPr>
          </a:p>
          <a:p>
            <a:pPr algn="l">
              <a:lnSpc>
                <a:spcPct val="80000"/>
              </a:lnSpc>
              <a:defRPr/>
            </a:pPr>
            <a:r>
              <a:rPr lang="zh-CN" altLang="en-US" sz="1600" b="1" dirty="0" smtClean="0">
                <a:solidFill>
                  <a:srgbClr val="0070C0"/>
                </a:solidFill>
              </a:rPr>
              <a:t>                                                                          </a:t>
            </a:r>
            <a:endParaRPr lang="en-US" altLang="zh-CN" sz="1600" b="1" dirty="0" smtClean="0">
              <a:solidFill>
                <a:srgbClr val="0070C0"/>
              </a:solidFill>
            </a:endParaRPr>
          </a:p>
          <a:p>
            <a:pPr algn="l">
              <a:lnSpc>
                <a:spcPct val="80000"/>
              </a:lnSpc>
              <a:defRPr/>
            </a:pPr>
            <a:r>
              <a:rPr lang="zh-CN" altLang="en-US" sz="1600" b="1" dirty="0" smtClean="0">
                <a:solidFill>
                  <a:srgbClr val="0070C0"/>
                </a:solidFill>
              </a:rPr>
              <a:t>   过度保护                                                                             民主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1600" dirty="0" smtClean="0">
                <a:solidFill>
                  <a:srgbClr val="0070C0"/>
                </a:solidFill>
              </a:rPr>
              <a:t>                           </a:t>
            </a:r>
          </a:p>
          <a:p>
            <a:pPr algn="l">
              <a:lnSpc>
                <a:spcPct val="80000"/>
              </a:lnSpc>
              <a:defRPr/>
            </a:pPr>
            <a:endParaRPr lang="zh-CN" altLang="en-US" sz="1600" dirty="0" smtClean="0">
              <a:solidFill>
                <a:srgbClr val="0070C0"/>
              </a:solidFill>
            </a:endParaRPr>
          </a:p>
          <a:p>
            <a:pPr algn="l">
              <a:lnSpc>
                <a:spcPct val="80000"/>
              </a:lnSpc>
              <a:defRPr/>
            </a:pPr>
            <a:endParaRPr lang="en-US" altLang="zh-CN" sz="2400" b="1" dirty="0" smtClean="0">
              <a:solidFill>
                <a:srgbClr val="7030A0"/>
              </a:solidFill>
            </a:endParaRPr>
          </a:p>
          <a:p>
            <a:pPr algn="l">
              <a:lnSpc>
                <a:spcPct val="80000"/>
              </a:lnSpc>
              <a:defRPr/>
            </a:pPr>
            <a:r>
              <a:rPr lang="zh-CN" altLang="en-US" sz="2400" b="1" dirty="0" smtClean="0">
                <a:solidFill>
                  <a:srgbClr val="7030A0"/>
                </a:solidFill>
              </a:rPr>
              <a:t>控制</a:t>
            </a:r>
            <a:r>
              <a:rPr lang="zh-CN" altLang="en-US" sz="2400" dirty="0" smtClean="0">
                <a:solidFill>
                  <a:srgbClr val="0070C0"/>
                </a:solidFill>
              </a:rPr>
              <a:t>                                                          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自主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1600" dirty="0" smtClean="0">
                <a:solidFill>
                  <a:srgbClr val="0070C0"/>
                </a:solidFill>
              </a:rPr>
              <a:t>（限制）占有                                                                               自由  （认可）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1600" b="1" dirty="0" smtClean="0">
                <a:solidFill>
                  <a:srgbClr val="0070C0"/>
                </a:solidFill>
              </a:rPr>
              <a:t>        </a:t>
            </a:r>
            <a:endParaRPr lang="en-US" altLang="zh-CN" sz="1600" b="1" dirty="0" smtClean="0">
              <a:solidFill>
                <a:srgbClr val="0070C0"/>
              </a:solidFill>
            </a:endParaRPr>
          </a:p>
          <a:p>
            <a:pPr algn="l">
              <a:lnSpc>
                <a:spcPct val="80000"/>
              </a:lnSpc>
              <a:defRPr/>
            </a:pPr>
            <a:r>
              <a:rPr lang="en-US" altLang="zh-CN" sz="1600" b="1" dirty="0" smtClean="0">
                <a:solidFill>
                  <a:srgbClr val="0070C0"/>
                </a:solidFill>
              </a:rPr>
              <a:t>       </a:t>
            </a:r>
            <a:r>
              <a:rPr lang="zh-CN" altLang="en-US" sz="1600" b="1" dirty="0" smtClean="0">
                <a:solidFill>
                  <a:srgbClr val="0070C0"/>
                </a:solidFill>
              </a:rPr>
              <a:t>独裁</a:t>
            </a:r>
            <a:r>
              <a:rPr lang="zh-CN" altLang="en-US" sz="1600" dirty="0" smtClean="0">
                <a:solidFill>
                  <a:srgbClr val="0070C0"/>
                </a:solidFill>
              </a:rPr>
              <a:t>                                                                                </a:t>
            </a:r>
            <a:r>
              <a:rPr lang="zh-CN" altLang="en-US" sz="1600" b="1" dirty="0" smtClean="0">
                <a:solidFill>
                  <a:srgbClr val="0070C0"/>
                </a:solidFill>
              </a:rPr>
              <a:t>疏远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1600" b="1" dirty="0" smtClean="0">
                <a:solidFill>
                  <a:srgbClr val="0070C0"/>
                </a:solidFill>
              </a:rPr>
              <a:t>       专断        </a:t>
            </a:r>
            <a:endParaRPr lang="en-US" altLang="zh-CN" sz="1600" b="1" dirty="0" smtClean="0">
              <a:solidFill>
                <a:srgbClr val="0070C0"/>
              </a:solidFill>
            </a:endParaRPr>
          </a:p>
          <a:p>
            <a:pPr algn="l">
              <a:lnSpc>
                <a:spcPct val="80000"/>
              </a:lnSpc>
              <a:defRPr/>
            </a:pPr>
            <a:r>
              <a:rPr lang="en-US" altLang="zh-CN" sz="1600" b="1" dirty="0" smtClean="0">
                <a:solidFill>
                  <a:srgbClr val="0070C0"/>
                </a:solidFill>
              </a:rPr>
              <a:t>                                                                                         </a:t>
            </a:r>
            <a:r>
              <a:rPr lang="zh-CN" altLang="en-US" sz="1600" b="1" dirty="0" smtClean="0">
                <a:solidFill>
                  <a:srgbClr val="0070C0"/>
                </a:solidFill>
              </a:rPr>
              <a:t>冷漠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1600" b="1" dirty="0" smtClean="0">
                <a:solidFill>
                  <a:srgbClr val="0070C0"/>
                </a:solidFill>
              </a:rPr>
              <a:t>                    </a:t>
            </a:r>
            <a:endParaRPr lang="en-US" altLang="zh-CN" sz="1600" b="1" dirty="0" smtClean="0">
              <a:solidFill>
                <a:srgbClr val="0070C0"/>
              </a:solidFill>
            </a:endParaRPr>
          </a:p>
          <a:p>
            <a:pPr algn="l">
              <a:lnSpc>
                <a:spcPct val="80000"/>
              </a:lnSpc>
              <a:defRPr/>
            </a:pPr>
            <a:r>
              <a:rPr lang="en-US" altLang="zh-CN" sz="1600" b="1" dirty="0" smtClean="0">
                <a:solidFill>
                  <a:srgbClr val="0070C0"/>
                </a:solidFill>
              </a:rPr>
              <a:t>                    </a:t>
            </a:r>
            <a:r>
              <a:rPr lang="zh-CN" altLang="en-US" sz="1600" b="1" dirty="0" smtClean="0">
                <a:solidFill>
                  <a:srgbClr val="0070C0"/>
                </a:solidFill>
              </a:rPr>
              <a:t>敌对                                                忽视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1600" b="1" dirty="0" smtClean="0">
                <a:solidFill>
                  <a:srgbClr val="0070C0"/>
                </a:solidFill>
              </a:rPr>
              <a:t>                    苛求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2400" dirty="0" smtClean="0">
                <a:solidFill>
                  <a:srgbClr val="002060"/>
                </a:solidFill>
              </a:rPr>
              <a:t>                         </a:t>
            </a:r>
            <a:endParaRPr lang="en-US" altLang="zh-CN" sz="2400" dirty="0" smtClean="0">
              <a:solidFill>
                <a:srgbClr val="002060"/>
              </a:solidFill>
            </a:endParaRPr>
          </a:p>
          <a:p>
            <a:pPr algn="l">
              <a:lnSpc>
                <a:spcPct val="80000"/>
              </a:lnSpc>
              <a:defRPr/>
            </a:pPr>
            <a:r>
              <a:rPr lang="en-US" altLang="zh-CN" sz="2400" b="1" dirty="0" smtClean="0">
                <a:solidFill>
                  <a:srgbClr val="002060"/>
                </a:solidFill>
              </a:rPr>
              <a:t>                                  </a:t>
            </a:r>
            <a:r>
              <a:rPr lang="zh-CN" altLang="en-US" sz="2400" b="1" dirty="0" smtClean="0">
                <a:solidFill>
                  <a:srgbClr val="002060"/>
                </a:solidFill>
              </a:rPr>
              <a:t>拒绝</a:t>
            </a:r>
          </a:p>
          <a:p>
            <a:pPr algn="l">
              <a:lnSpc>
                <a:spcPct val="80000"/>
              </a:lnSpc>
              <a:defRPr/>
            </a:pPr>
            <a:r>
              <a:rPr lang="en-US" altLang="zh-CN" sz="1800" b="1" dirty="0" smtClean="0">
                <a:solidFill>
                  <a:srgbClr val="002060"/>
                </a:solidFill>
              </a:rPr>
              <a:t>                                           </a:t>
            </a:r>
            <a:r>
              <a:rPr lang="zh-CN" altLang="en-US" sz="1800" b="1" dirty="0" smtClean="0">
                <a:solidFill>
                  <a:srgbClr val="002060"/>
                </a:solidFill>
              </a:rPr>
              <a:t>（敌意）</a:t>
            </a:r>
          </a:p>
        </p:txBody>
      </p:sp>
      <p:sp>
        <p:nvSpPr>
          <p:cNvPr id="49154" name="Line 4"/>
          <p:cNvSpPr>
            <a:spLocks noChangeShapeType="1"/>
          </p:cNvSpPr>
          <p:nvPr/>
        </p:nvSpPr>
        <p:spPr bwMode="auto">
          <a:xfrm>
            <a:off x="2843213" y="3644900"/>
            <a:ext cx="3600450" cy="4603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49155" name="Line 5"/>
          <p:cNvSpPr>
            <a:spLocks noChangeShapeType="1"/>
          </p:cNvSpPr>
          <p:nvPr/>
        </p:nvSpPr>
        <p:spPr bwMode="auto">
          <a:xfrm flipV="1">
            <a:off x="4500563" y="908050"/>
            <a:ext cx="0" cy="532923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9466" name="Picture 10" descr="u=845918856,3497127278&amp;fm=0&amp;gp=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2060575"/>
            <a:ext cx="1692275" cy="147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0" name="Picture 14" descr="u=3692465801,177760415&amp;fm=0&amp;gp=0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2133600"/>
            <a:ext cx="1800225" cy="150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4" name="Picture 18" descr="u=725891347,1361810930&amp;fm=0&amp;gp=0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43213" y="3933825"/>
            <a:ext cx="14414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6" name="Picture 20" descr="u=1664913181,258471564&amp;fm=0&amp;gp=0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16463" y="3933825"/>
            <a:ext cx="1584325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4800" smtClean="0">
                <a:solidFill>
                  <a:schemeClr val="tx1"/>
                </a:solidFill>
                <a:effectLst/>
                <a:ea typeface="隶书" pitchFamily="49" charset="-122"/>
                <a:cs typeface="Arial" charset="0"/>
              </a:rPr>
              <a:t>选择和预备团体练习</a:t>
            </a:r>
          </a:p>
        </p:txBody>
      </p:sp>
      <p:sp>
        <p:nvSpPr>
          <p:cNvPr id="22937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484438" y="1196975"/>
            <a:ext cx="2663825" cy="4589463"/>
          </a:xfrm>
          <a:solidFill>
            <a:schemeClr val="bg1"/>
          </a:solidFill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b="1" smtClean="0">
                <a:latin typeface="宋体" pitchFamily="2" charset="-122"/>
                <a:ea typeface="宋体" pitchFamily="2" charset="-122"/>
              </a:rPr>
              <a:t>团体目标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b="1" smtClean="0">
                <a:latin typeface="宋体" pitchFamily="2" charset="-122"/>
                <a:ea typeface="宋体" pitchFamily="2" charset="-122"/>
              </a:rPr>
              <a:t>团体规模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b="1" smtClean="0">
                <a:latin typeface="宋体" pitchFamily="2" charset="-122"/>
                <a:ea typeface="宋体" pitchFamily="2" charset="-122"/>
              </a:rPr>
              <a:t>练习时间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b="1" smtClean="0">
                <a:latin typeface="宋体" pitchFamily="2" charset="-122"/>
                <a:ea typeface="宋体" pitchFamily="2" charset="-122"/>
              </a:rPr>
              <a:t>发展阶段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b="1" smtClean="0">
                <a:latin typeface="宋体" pitchFamily="2" charset="-122"/>
                <a:ea typeface="宋体" pitchFamily="2" charset="-122"/>
              </a:rPr>
              <a:t>所需材料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b="1" smtClean="0">
                <a:latin typeface="宋体" pitchFamily="2" charset="-122"/>
                <a:ea typeface="宋体" pitchFamily="2" charset="-122"/>
              </a:rPr>
              <a:t>物理环境</a:t>
            </a:r>
          </a:p>
          <a:p>
            <a:pPr>
              <a:buFontTx/>
              <a:buNone/>
            </a:pPr>
            <a:endParaRPr lang="zh-CN" altLang="en-US" sz="3600" smtClean="0"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1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900113" y="1844675"/>
            <a:ext cx="7989887" cy="1470025"/>
          </a:xfr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4800" smtClean="0">
                <a:solidFill>
                  <a:srgbClr val="009900"/>
                </a:solidFill>
                <a:effectLst/>
                <a:ea typeface="隶书" pitchFamily="49" charset="-122"/>
                <a:cs typeface="Arial" charset="0"/>
              </a:rPr>
              <a:t>不同目的的团体练习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4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4800" smtClean="0">
                <a:solidFill>
                  <a:schemeClr val="tx1"/>
                </a:solidFill>
                <a:effectLst/>
                <a:ea typeface="隶书" pitchFamily="49" charset="-122"/>
                <a:cs typeface="Arial" charset="0"/>
              </a:rPr>
              <a:t>一、促进团体成员相识的练习</a:t>
            </a:r>
          </a:p>
        </p:txBody>
      </p:sp>
      <p:sp>
        <p:nvSpPr>
          <p:cNvPr id="23245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42988" y="1412875"/>
            <a:ext cx="3960812" cy="5184775"/>
          </a:xfrm>
          <a:solidFill>
            <a:schemeClr val="bg1"/>
          </a:solidFill>
        </p:spPr>
        <p:txBody>
          <a:bodyPr/>
          <a:lstStyle/>
          <a:p>
            <a:r>
              <a:rPr lang="zh-CN" altLang="en-US" sz="3600" smtClean="0">
                <a:ea typeface="楷体_GB2312" pitchFamily="49" charset="-122"/>
              </a:rPr>
              <a:t>谁是谁？</a:t>
            </a:r>
          </a:p>
          <a:p>
            <a:r>
              <a:rPr lang="zh-CN" altLang="en-US" sz="3600" smtClean="0">
                <a:ea typeface="楷体_GB2312" pitchFamily="49" charset="-122"/>
              </a:rPr>
              <a:t>滚雪球</a:t>
            </a:r>
          </a:p>
          <a:p>
            <a:r>
              <a:rPr lang="zh-CN" altLang="en-US" sz="3600" smtClean="0">
                <a:ea typeface="楷体_GB2312" pitchFamily="49" charset="-122"/>
              </a:rPr>
              <a:t>知你识我</a:t>
            </a:r>
          </a:p>
          <a:p>
            <a:r>
              <a:rPr lang="zh-CN" altLang="en-US" sz="3600" smtClean="0">
                <a:ea typeface="楷体_GB2312" pitchFamily="49" charset="-122"/>
              </a:rPr>
              <a:t>对对碰</a:t>
            </a:r>
          </a:p>
          <a:p>
            <a:r>
              <a:rPr lang="zh-CN" altLang="en-US" sz="3600" smtClean="0">
                <a:ea typeface="楷体_GB2312" pitchFamily="49" charset="-122"/>
              </a:rPr>
              <a:t>连环自我介绍</a:t>
            </a:r>
          </a:p>
          <a:p>
            <a:r>
              <a:rPr lang="zh-CN" altLang="en-US" sz="3600" smtClean="0">
                <a:ea typeface="楷体_GB2312" pitchFamily="49" charset="-122"/>
              </a:rPr>
              <a:t>关注练习</a:t>
            </a:r>
          </a:p>
          <a:p>
            <a:r>
              <a:rPr lang="zh-CN" altLang="en-US" sz="3600" smtClean="0">
                <a:ea typeface="楷体_GB2312" pitchFamily="49" charset="-122"/>
              </a:rPr>
              <a:t>寻找我的那一半</a:t>
            </a:r>
          </a:p>
          <a:p>
            <a:r>
              <a:rPr lang="en-US" altLang="zh-CN" sz="3600" smtClean="0">
                <a:ea typeface="楷体_GB2312" pitchFamily="49" charset="-122"/>
              </a:rPr>
              <a:t>……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solidFill>
                  <a:schemeClr val="tx1"/>
                </a:solidFill>
                <a:effectLst/>
                <a:ea typeface="隶书" pitchFamily="49" charset="-122"/>
                <a:cs typeface="Arial" charset="0"/>
              </a:rPr>
              <a:t>二、建立相互信任与接纳的练习</a:t>
            </a:r>
          </a:p>
        </p:txBody>
      </p:sp>
      <p:sp>
        <p:nvSpPr>
          <p:cNvPr id="23347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42988" y="1412875"/>
            <a:ext cx="3241675" cy="5111750"/>
          </a:xfrm>
          <a:solidFill>
            <a:schemeClr val="bg1"/>
          </a:solidFill>
        </p:spPr>
        <p:txBody>
          <a:bodyPr/>
          <a:lstStyle/>
          <a:p>
            <a:r>
              <a:rPr lang="zh-CN" altLang="en-US" sz="3600" smtClean="0">
                <a:ea typeface="楷体_GB2312" pitchFamily="49" charset="-122"/>
              </a:rPr>
              <a:t>信任之旅</a:t>
            </a:r>
          </a:p>
          <a:p>
            <a:r>
              <a:rPr lang="zh-CN" altLang="en-US" sz="3600" smtClean="0">
                <a:ea typeface="楷体_GB2312" pitchFamily="49" charset="-122"/>
              </a:rPr>
              <a:t>戴高帽</a:t>
            </a:r>
          </a:p>
          <a:p>
            <a:r>
              <a:rPr lang="zh-CN" altLang="en-US" sz="3600" smtClean="0">
                <a:ea typeface="楷体_GB2312" pitchFamily="49" charset="-122"/>
              </a:rPr>
              <a:t>镜中人</a:t>
            </a:r>
          </a:p>
          <a:p>
            <a:r>
              <a:rPr lang="zh-CN" altLang="en-US" sz="3600" smtClean="0">
                <a:ea typeface="楷体_GB2312" pitchFamily="49" charset="-122"/>
              </a:rPr>
              <a:t>哑口无言</a:t>
            </a:r>
          </a:p>
          <a:p>
            <a:r>
              <a:rPr lang="zh-CN" altLang="en-US" sz="3600" smtClean="0">
                <a:ea typeface="楷体_GB2312" pitchFamily="49" charset="-122"/>
              </a:rPr>
              <a:t>信任圈</a:t>
            </a:r>
          </a:p>
          <a:p>
            <a:r>
              <a:rPr lang="zh-CN" altLang="en-US" sz="3600" smtClean="0">
                <a:ea typeface="楷体_GB2312" pitchFamily="49" charset="-122"/>
              </a:rPr>
              <a:t>信任跌倒</a:t>
            </a:r>
          </a:p>
          <a:p>
            <a:r>
              <a:rPr lang="zh-CN" altLang="en-US" sz="3600" smtClean="0">
                <a:ea typeface="楷体_GB2312" pitchFamily="49" charset="-122"/>
              </a:rPr>
              <a:t>猜猜我是谁</a:t>
            </a:r>
          </a:p>
          <a:p>
            <a:r>
              <a:rPr lang="en-US" altLang="zh-CN" sz="3600" smtClean="0">
                <a:ea typeface="楷体_GB2312" pitchFamily="49" charset="-122"/>
              </a:rPr>
              <a:t>……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4800" smtClean="0">
                <a:solidFill>
                  <a:schemeClr val="tx1"/>
                </a:solidFill>
                <a:effectLst/>
                <a:ea typeface="隶书" pitchFamily="49" charset="-122"/>
                <a:cs typeface="Arial" charset="0"/>
              </a:rPr>
              <a:t>三、加强团队合作的练习</a:t>
            </a:r>
          </a:p>
        </p:txBody>
      </p:sp>
      <p:sp>
        <p:nvSpPr>
          <p:cNvPr id="23449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42988" y="1412875"/>
            <a:ext cx="3384550" cy="5184775"/>
          </a:xfrm>
          <a:solidFill>
            <a:schemeClr val="bg1"/>
          </a:solidFill>
        </p:spPr>
        <p:txBody>
          <a:bodyPr/>
          <a:lstStyle/>
          <a:p>
            <a:r>
              <a:rPr lang="zh-CN" altLang="en-US" sz="3600" smtClean="0">
                <a:ea typeface="楷体_GB2312" pitchFamily="49" charset="-122"/>
              </a:rPr>
              <a:t>同舟共济</a:t>
            </a:r>
          </a:p>
          <a:p>
            <a:r>
              <a:rPr lang="zh-CN" altLang="en-US" sz="3600" smtClean="0">
                <a:ea typeface="楷体_GB2312" pitchFamily="49" charset="-122"/>
              </a:rPr>
              <a:t>突围闯关</a:t>
            </a:r>
          </a:p>
          <a:p>
            <a:r>
              <a:rPr lang="zh-CN" altLang="en-US" sz="3600" smtClean="0">
                <a:ea typeface="楷体_GB2312" pitchFamily="49" charset="-122"/>
              </a:rPr>
              <a:t>无家可归</a:t>
            </a:r>
          </a:p>
          <a:p>
            <a:r>
              <a:rPr lang="zh-CN" altLang="en-US" sz="3600" smtClean="0">
                <a:ea typeface="楷体_GB2312" pitchFamily="49" charset="-122"/>
              </a:rPr>
              <a:t>解开千千结</a:t>
            </a:r>
          </a:p>
          <a:p>
            <a:r>
              <a:rPr lang="zh-CN" altLang="en-US" sz="3600" smtClean="0">
                <a:ea typeface="楷体_GB2312" pitchFamily="49" charset="-122"/>
              </a:rPr>
              <a:t>建高塔</a:t>
            </a:r>
          </a:p>
          <a:p>
            <a:r>
              <a:rPr lang="zh-CN" altLang="en-US" sz="3600" smtClean="0">
                <a:ea typeface="楷体_GB2312" pitchFamily="49" charset="-122"/>
              </a:rPr>
              <a:t>组歌大比拼</a:t>
            </a:r>
          </a:p>
          <a:p>
            <a:r>
              <a:rPr lang="zh-CN" altLang="en-US" sz="3600" smtClean="0">
                <a:ea typeface="楷体_GB2312" pitchFamily="49" charset="-122"/>
              </a:rPr>
              <a:t>四米墙</a:t>
            </a:r>
          </a:p>
          <a:p>
            <a:r>
              <a:rPr lang="en-US" altLang="zh-CN" sz="3600" smtClean="0">
                <a:ea typeface="楷体_GB2312" pitchFamily="49" charset="-122"/>
              </a:rPr>
              <a:t>……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4800" smtClean="0">
                <a:solidFill>
                  <a:schemeClr val="tx1"/>
                </a:solidFill>
                <a:effectLst/>
                <a:ea typeface="隶书" pitchFamily="49" charset="-122"/>
                <a:cs typeface="Arial" charset="0"/>
              </a:rPr>
              <a:t>四、促进成员自我探索的练习</a:t>
            </a:r>
          </a:p>
        </p:txBody>
      </p:sp>
      <p:sp>
        <p:nvSpPr>
          <p:cNvPr id="23552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68538" y="1484313"/>
            <a:ext cx="3241675" cy="4464050"/>
          </a:xfrm>
          <a:solidFill>
            <a:schemeClr val="bg1"/>
          </a:solidFill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400" smtClean="0">
                <a:ea typeface="楷体_GB2312" pitchFamily="49" charset="-122"/>
              </a:rPr>
              <a:t>20</a:t>
            </a:r>
            <a:r>
              <a:rPr lang="zh-CN" altLang="en-US" sz="2400" smtClean="0">
                <a:ea typeface="楷体_GB2312" pitchFamily="49" charset="-122"/>
              </a:rPr>
              <a:t>个我是谁</a:t>
            </a:r>
          </a:p>
          <a:p>
            <a:pPr>
              <a:lnSpc>
                <a:spcPct val="80000"/>
              </a:lnSpc>
            </a:pPr>
            <a:r>
              <a:rPr lang="zh-CN" altLang="en-US" sz="2400" smtClean="0">
                <a:ea typeface="楷体_GB2312" pitchFamily="49" charset="-122"/>
              </a:rPr>
              <a:t>我了解</a:t>
            </a:r>
          </a:p>
          <a:p>
            <a:pPr>
              <a:lnSpc>
                <a:spcPct val="80000"/>
              </a:lnSpc>
            </a:pPr>
            <a:r>
              <a:rPr lang="zh-CN" altLang="en-US" sz="2400" smtClean="0">
                <a:ea typeface="楷体_GB2312" pitchFamily="49" charset="-122"/>
              </a:rPr>
              <a:t>走出圈外</a:t>
            </a:r>
          </a:p>
          <a:p>
            <a:pPr>
              <a:lnSpc>
                <a:spcPct val="80000"/>
              </a:lnSpc>
            </a:pPr>
            <a:r>
              <a:rPr lang="zh-CN" altLang="en-US" sz="2400" smtClean="0">
                <a:ea typeface="楷体_GB2312" pitchFamily="49" charset="-122"/>
              </a:rPr>
              <a:t>小小动物园</a:t>
            </a:r>
          </a:p>
          <a:p>
            <a:pPr>
              <a:lnSpc>
                <a:spcPct val="80000"/>
              </a:lnSpc>
            </a:pPr>
            <a:r>
              <a:rPr lang="zh-CN" altLang="en-US" sz="2400" smtClean="0">
                <a:ea typeface="楷体_GB2312" pitchFamily="49" charset="-122"/>
              </a:rPr>
              <a:t>个性发现</a:t>
            </a:r>
          </a:p>
          <a:p>
            <a:pPr>
              <a:lnSpc>
                <a:spcPct val="80000"/>
              </a:lnSpc>
            </a:pPr>
            <a:r>
              <a:rPr lang="zh-CN" altLang="en-US" sz="2400" smtClean="0">
                <a:ea typeface="楷体_GB2312" pitchFamily="49" charset="-122"/>
              </a:rPr>
              <a:t>我的核桃</a:t>
            </a:r>
          </a:p>
          <a:p>
            <a:pPr>
              <a:lnSpc>
                <a:spcPct val="80000"/>
              </a:lnSpc>
            </a:pPr>
            <a:r>
              <a:rPr lang="zh-CN" altLang="en-US" sz="2400" smtClean="0">
                <a:ea typeface="楷体_GB2312" pitchFamily="49" charset="-122"/>
              </a:rPr>
              <a:t>生命线</a:t>
            </a:r>
          </a:p>
          <a:p>
            <a:pPr>
              <a:lnSpc>
                <a:spcPct val="80000"/>
              </a:lnSpc>
            </a:pPr>
            <a:r>
              <a:rPr lang="zh-CN" altLang="en-US" sz="2400" smtClean="0">
                <a:ea typeface="楷体_GB2312" pitchFamily="49" charset="-122"/>
              </a:rPr>
              <a:t>自画像</a:t>
            </a:r>
          </a:p>
          <a:p>
            <a:pPr>
              <a:lnSpc>
                <a:spcPct val="80000"/>
              </a:lnSpc>
            </a:pPr>
            <a:r>
              <a:rPr lang="zh-CN" altLang="en-US" sz="2400" smtClean="0">
                <a:ea typeface="楷体_GB2312" pitchFamily="49" charset="-122"/>
              </a:rPr>
              <a:t>天生我材</a:t>
            </a:r>
          </a:p>
          <a:p>
            <a:pPr>
              <a:lnSpc>
                <a:spcPct val="80000"/>
              </a:lnSpc>
            </a:pPr>
            <a:r>
              <a:rPr lang="zh-CN" altLang="en-US" sz="2400" smtClean="0">
                <a:ea typeface="楷体_GB2312" pitchFamily="49" charset="-122"/>
              </a:rPr>
              <a:t>我是一个独特的人</a:t>
            </a:r>
          </a:p>
          <a:p>
            <a:pPr>
              <a:lnSpc>
                <a:spcPct val="80000"/>
              </a:lnSpc>
            </a:pPr>
            <a:r>
              <a:rPr lang="zh-CN" altLang="en-US" sz="2400" smtClean="0">
                <a:ea typeface="楷体_GB2312" pitchFamily="49" charset="-122"/>
              </a:rPr>
              <a:t>我的五样</a:t>
            </a:r>
          </a:p>
          <a:p>
            <a:pPr>
              <a:lnSpc>
                <a:spcPct val="80000"/>
              </a:lnSpc>
            </a:pPr>
            <a:r>
              <a:rPr lang="en-US" altLang="zh-CN" sz="2400" smtClean="0">
                <a:ea typeface="楷体_GB2312" pitchFamily="49" charset="-122"/>
              </a:rPr>
              <a:t>……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4800" smtClean="0">
                <a:solidFill>
                  <a:schemeClr val="tx1"/>
                </a:solidFill>
                <a:effectLst/>
                <a:ea typeface="隶书" pitchFamily="49" charset="-122"/>
                <a:cs typeface="Arial" charset="0"/>
              </a:rPr>
              <a:t>五、探索家庭影响的练习</a:t>
            </a:r>
          </a:p>
        </p:txBody>
      </p:sp>
      <p:sp>
        <p:nvSpPr>
          <p:cNvPr id="23654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42988" y="1412875"/>
            <a:ext cx="6697662" cy="4637088"/>
          </a:xfrm>
        </p:spPr>
        <p:txBody>
          <a:bodyPr/>
          <a:lstStyle/>
          <a:p>
            <a:r>
              <a:rPr lang="zh-CN" altLang="en-US" sz="3600" smtClean="0">
                <a:ea typeface="楷体_GB2312" pitchFamily="49" charset="-122"/>
              </a:rPr>
              <a:t>原生家庭</a:t>
            </a:r>
          </a:p>
          <a:p>
            <a:r>
              <a:rPr lang="zh-CN" altLang="en-US" sz="3600" smtClean="0">
                <a:ea typeface="楷体_GB2312" pitchFamily="49" charset="-122"/>
              </a:rPr>
              <a:t>当我小的时候</a:t>
            </a:r>
          </a:p>
          <a:p>
            <a:r>
              <a:rPr lang="zh-CN" altLang="en-US" sz="3600" smtClean="0">
                <a:ea typeface="楷体_GB2312" pitchFamily="49" charset="-122"/>
              </a:rPr>
              <a:t>家庭关系中的我</a:t>
            </a:r>
          </a:p>
          <a:p>
            <a:r>
              <a:rPr lang="en-US" altLang="zh-CN" sz="3600" smtClean="0">
                <a:ea typeface="楷体_GB2312" pitchFamily="49" charset="-122"/>
              </a:rPr>
              <a:t>……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6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4800" smtClean="0">
                <a:solidFill>
                  <a:schemeClr val="tx1"/>
                </a:solidFill>
                <a:effectLst/>
                <a:ea typeface="隶书" pitchFamily="49" charset="-122"/>
                <a:cs typeface="Arial" charset="0"/>
              </a:rPr>
              <a:t>六、澄清价值观的练习</a:t>
            </a:r>
          </a:p>
        </p:txBody>
      </p:sp>
      <p:sp>
        <p:nvSpPr>
          <p:cNvPr id="2375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68538" y="1341438"/>
            <a:ext cx="3529012" cy="4637087"/>
          </a:xfrm>
          <a:solidFill>
            <a:schemeClr val="bg1"/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mtClean="0">
                <a:ea typeface="楷体_GB2312" pitchFamily="49" charset="-122"/>
              </a:rPr>
              <a:t>火光熊熊</a:t>
            </a:r>
          </a:p>
          <a:p>
            <a:pPr>
              <a:lnSpc>
                <a:spcPct val="90000"/>
              </a:lnSpc>
            </a:pPr>
            <a:r>
              <a:rPr lang="zh-CN" altLang="en-US" smtClean="0">
                <a:ea typeface="楷体_GB2312" pitchFamily="49" charset="-122"/>
              </a:rPr>
              <a:t>临终遗命</a:t>
            </a:r>
          </a:p>
          <a:p>
            <a:pPr>
              <a:lnSpc>
                <a:spcPct val="90000"/>
              </a:lnSpc>
            </a:pPr>
            <a:r>
              <a:rPr lang="zh-CN" altLang="en-US" smtClean="0">
                <a:ea typeface="楷体_GB2312" pitchFamily="49" charset="-122"/>
              </a:rPr>
              <a:t>生存选择</a:t>
            </a:r>
          </a:p>
          <a:p>
            <a:pPr>
              <a:lnSpc>
                <a:spcPct val="90000"/>
              </a:lnSpc>
            </a:pPr>
            <a:r>
              <a:rPr lang="zh-CN" altLang="en-US" smtClean="0">
                <a:ea typeface="楷体_GB2312" pitchFamily="49" charset="-122"/>
              </a:rPr>
              <a:t>泰坦尼克号</a:t>
            </a:r>
          </a:p>
          <a:p>
            <a:pPr>
              <a:lnSpc>
                <a:spcPct val="90000"/>
              </a:lnSpc>
            </a:pPr>
            <a:r>
              <a:rPr lang="zh-CN" altLang="en-US" smtClean="0">
                <a:ea typeface="楷体_GB2312" pitchFamily="49" charset="-122"/>
              </a:rPr>
              <a:t>洞口余生</a:t>
            </a:r>
          </a:p>
          <a:p>
            <a:pPr>
              <a:lnSpc>
                <a:spcPct val="90000"/>
              </a:lnSpc>
            </a:pPr>
            <a:r>
              <a:rPr lang="zh-CN" altLang="en-US" smtClean="0">
                <a:ea typeface="楷体_GB2312" pitchFamily="49" charset="-122"/>
              </a:rPr>
              <a:t>人生的最后时刻</a:t>
            </a:r>
          </a:p>
          <a:p>
            <a:pPr>
              <a:lnSpc>
                <a:spcPct val="90000"/>
              </a:lnSpc>
            </a:pPr>
            <a:r>
              <a:rPr lang="zh-CN" altLang="en-US" smtClean="0">
                <a:ea typeface="楷体_GB2312" pitchFamily="49" charset="-122"/>
              </a:rPr>
              <a:t>价值观拍卖</a:t>
            </a:r>
          </a:p>
          <a:p>
            <a:pPr>
              <a:lnSpc>
                <a:spcPct val="90000"/>
              </a:lnSpc>
            </a:pPr>
            <a:r>
              <a:rPr lang="zh-CN" altLang="en-US" smtClean="0">
                <a:ea typeface="楷体_GB2312" pitchFamily="49" charset="-122"/>
              </a:rPr>
              <a:t>墓志铭</a:t>
            </a:r>
          </a:p>
          <a:p>
            <a:pPr>
              <a:lnSpc>
                <a:spcPct val="90000"/>
              </a:lnSpc>
            </a:pPr>
            <a:r>
              <a:rPr lang="en-US" altLang="zh-CN" smtClean="0">
                <a:ea typeface="楷体_GB2312" pitchFamily="49" charset="-122"/>
              </a:rPr>
              <a:t>……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4800" smtClean="0">
                <a:solidFill>
                  <a:schemeClr val="tx1"/>
                </a:solidFill>
                <a:effectLst/>
                <a:ea typeface="隶书" pitchFamily="49" charset="-122"/>
                <a:cs typeface="Arial" charset="0"/>
              </a:rPr>
              <a:t>七、突破困境的练习</a:t>
            </a:r>
          </a:p>
        </p:txBody>
      </p:sp>
      <p:sp>
        <p:nvSpPr>
          <p:cNvPr id="23859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42988" y="1412875"/>
            <a:ext cx="6697662" cy="4637088"/>
          </a:xfrm>
        </p:spPr>
        <p:txBody>
          <a:bodyPr/>
          <a:lstStyle/>
          <a:p>
            <a:r>
              <a:rPr lang="zh-CN" altLang="en-US" sz="3600" smtClean="0">
                <a:ea typeface="楷体_GB2312" pitchFamily="49" charset="-122"/>
              </a:rPr>
              <a:t>突破困境</a:t>
            </a:r>
          </a:p>
          <a:p>
            <a:r>
              <a:rPr lang="en-US" altLang="zh-CN" sz="3600" smtClean="0">
                <a:ea typeface="楷体_GB2312" pitchFamily="49" charset="-122"/>
              </a:rPr>
              <a:t>……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4800" smtClean="0">
                <a:solidFill>
                  <a:schemeClr val="tx1"/>
                </a:solidFill>
                <a:effectLst/>
                <a:ea typeface="隶书" pitchFamily="49" charset="-122"/>
                <a:cs typeface="Arial" charset="0"/>
              </a:rPr>
              <a:t>八、结束团体的练习</a:t>
            </a:r>
          </a:p>
        </p:txBody>
      </p:sp>
      <p:sp>
        <p:nvSpPr>
          <p:cNvPr id="23961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42988" y="1412875"/>
            <a:ext cx="6697662" cy="4637088"/>
          </a:xfrm>
        </p:spPr>
        <p:txBody>
          <a:bodyPr/>
          <a:lstStyle/>
          <a:p>
            <a:r>
              <a:rPr lang="zh-CN" altLang="en-US" sz="3600" smtClean="0">
                <a:ea typeface="楷体_GB2312" pitchFamily="49" charset="-122"/>
              </a:rPr>
              <a:t>我的收获</a:t>
            </a:r>
          </a:p>
          <a:p>
            <a:r>
              <a:rPr lang="zh-CN" altLang="en-US" sz="3600" smtClean="0">
                <a:ea typeface="楷体_GB2312" pitchFamily="49" charset="-122"/>
              </a:rPr>
              <a:t>真情告白</a:t>
            </a:r>
          </a:p>
          <a:p>
            <a:r>
              <a:rPr lang="en-US" altLang="zh-CN" sz="3600" smtClean="0">
                <a:ea typeface="楷体_GB2312" pitchFamily="49" charset="-122"/>
              </a:rPr>
              <a:t>……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/>
          </p:cNvSpPr>
          <p:nvPr>
            <p:ph type="subTitle" idx="1"/>
          </p:nvPr>
        </p:nvSpPr>
        <p:spPr>
          <a:xfrm>
            <a:off x="1476375" y="188913"/>
            <a:ext cx="6985000" cy="6669087"/>
          </a:xfrm>
        </p:spPr>
        <p:txBody>
          <a:bodyPr/>
          <a:lstStyle/>
          <a:p>
            <a:pPr algn="l">
              <a:lnSpc>
                <a:spcPct val="8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</a:rPr>
              <a:t>                                 </a:t>
            </a:r>
            <a:r>
              <a:rPr lang="zh-CN" altLang="en-US" sz="2400" b="1" dirty="0" smtClean="0">
                <a:solidFill>
                  <a:srgbClr val="00B050"/>
                </a:solidFill>
              </a:rPr>
              <a:t>爱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1600" dirty="0" smtClean="0"/>
              <a:t>                                       </a:t>
            </a:r>
            <a:r>
              <a:rPr lang="zh-CN" altLang="en-US" sz="1600" dirty="0" smtClean="0">
                <a:solidFill>
                  <a:srgbClr val="0070C0"/>
                </a:solidFill>
              </a:rPr>
              <a:t>（亲切、热情）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1600" dirty="0" smtClean="0">
                <a:solidFill>
                  <a:srgbClr val="0070C0"/>
                </a:solidFill>
              </a:rPr>
              <a:t>    </a:t>
            </a:r>
            <a:br>
              <a:rPr lang="zh-CN" altLang="en-US" sz="1600" dirty="0" smtClean="0">
                <a:solidFill>
                  <a:srgbClr val="0070C0"/>
                </a:solidFill>
              </a:rPr>
            </a:br>
            <a:r>
              <a:rPr lang="zh-CN" altLang="en-US" sz="1600" dirty="0" smtClean="0">
                <a:solidFill>
                  <a:srgbClr val="0070C0"/>
                </a:solidFill>
              </a:rPr>
              <a:t>                                                                       </a:t>
            </a:r>
            <a:r>
              <a:rPr lang="zh-CN" altLang="en-US" sz="1600" b="1" dirty="0" smtClean="0">
                <a:solidFill>
                  <a:srgbClr val="0070C0"/>
                </a:solidFill>
              </a:rPr>
              <a:t>接纳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1600" dirty="0" smtClean="0">
                <a:solidFill>
                  <a:srgbClr val="0070C0"/>
                </a:solidFill>
              </a:rPr>
              <a:t>                   </a:t>
            </a:r>
            <a:r>
              <a:rPr lang="zh-CN" altLang="en-US" sz="1600" b="1" dirty="0" smtClean="0">
                <a:solidFill>
                  <a:srgbClr val="0070C0"/>
                </a:solidFill>
              </a:rPr>
              <a:t>过度溺爱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1600" dirty="0" smtClean="0">
                <a:solidFill>
                  <a:srgbClr val="0070C0"/>
                </a:solidFill>
              </a:rPr>
              <a:t>                                                                                  </a:t>
            </a:r>
            <a:r>
              <a:rPr lang="zh-CN" altLang="en-US" sz="1600" b="1" dirty="0" smtClean="0">
                <a:solidFill>
                  <a:srgbClr val="0070C0"/>
                </a:solidFill>
              </a:rPr>
              <a:t>合作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1600" dirty="0" smtClean="0">
                <a:solidFill>
                  <a:srgbClr val="0070C0"/>
                </a:solidFill>
              </a:rPr>
              <a:t>                                    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1600" b="1" dirty="0" smtClean="0">
                <a:solidFill>
                  <a:srgbClr val="0070C0"/>
                </a:solidFill>
              </a:rPr>
              <a:t>          保护性溺爱            </a:t>
            </a:r>
            <a:r>
              <a:rPr lang="zh-CN" altLang="en-US" sz="1600" dirty="0" smtClean="0">
                <a:solidFill>
                  <a:srgbClr val="0070C0"/>
                </a:solidFill>
              </a:rPr>
              <a:t> 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1600" dirty="0" smtClean="0">
                <a:solidFill>
                  <a:srgbClr val="0070C0"/>
                </a:solidFill>
              </a:rPr>
              <a:t>                                       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1600" dirty="0" smtClean="0">
                <a:solidFill>
                  <a:srgbClr val="0070C0"/>
                </a:solidFill>
              </a:rPr>
              <a:t>                                                                                           </a:t>
            </a:r>
            <a:r>
              <a:rPr lang="zh-CN" altLang="en-US" sz="1600" b="1" dirty="0" smtClean="0">
                <a:solidFill>
                  <a:srgbClr val="0070C0"/>
                </a:solidFill>
              </a:rPr>
              <a:t>民主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1600" dirty="0" smtClean="0">
                <a:solidFill>
                  <a:srgbClr val="0070C0"/>
                </a:solidFill>
              </a:rPr>
              <a:t>                                     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1600" b="1" dirty="0" smtClean="0">
                <a:solidFill>
                  <a:srgbClr val="0070C0"/>
                </a:solidFill>
              </a:rPr>
              <a:t>      过度保护                </a:t>
            </a:r>
            <a:r>
              <a:rPr lang="zh-CN" altLang="en-US" sz="1600" dirty="0" smtClean="0">
                <a:solidFill>
                  <a:srgbClr val="0070C0"/>
                </a:solidFill>
              </a:rPr>
              <a:t> 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1600" dirty="0" smtClean="0">
                <a:solidFill>
                  <a:srgbClr val="0070C0"/>
                </a:solidFill>
              </a:rPr>
              <a:t>                              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2400" b="1" dirty="0" smtClean="0">
                <a:solidFill>
                  <a:srgbClr val="7030A0"/>
                </a:solidFill>
              </a:rPr>
              <a:t>控制</a:t>
            </a:r>
            <a:r>
              <a:rPr lang="zh-CN" altLang="en-US" sz="2400" dirty="0" smtClean="0">
                <a:solidFill>
                  <a:srgbClr val="0070C0"/>
                </a:solidFill>
              </a:rPr>
              <a:t>                                                       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自主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1600" dirty="0" smtClean="0">
                <a:solidFill>
                  <a:srgbClr val="0070C0"/>
                </a:solidFill>
              </a:rPr>
              <a:t>（限制）占有                                                                         自由  （认可）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1600" dirty="0" smtClean="0">
                <a:solidFill>
                  <a:srgbClr val="0070C0"/>
                </a:solidFill>
              </a:rPr>
              <a:t>                                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1600" dirty="0" smtClean="0">
                <a:solidFill>
                  <a:srgbClr val="0070C0"/>
                </a:solidFill>
              </a:rPr>
              <a:t>                            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1600" dirty="0" smtClean="0">
                <a:solidFill>
                  <a:srgbClr val="0070C0"/>
                </a:solidFill>
              </a:rPr>
              <a:t>          </a:t>
            </a:r>
            <a:r>
              <a:rPr lang="zh-CN" altLang="en-US" sz="1600" b="1" dirty="0" smtClean="0">
                <a:solidFill>
                  <a:srgbClr val="0070C0"/>
                </a:solidFill>
              </a:rPr>
              <a:t>独裁</a:t>
            </a:r>
            <a:r>
              <a:rPr lang="zh-CN" altLang="en-US" sz="1600" dirty="0" smtClean="0">
                <a:solidFill>
                  <a:srgbClr val="0070C0"/>
                </a:solidFill>
              </a:rPr>
              <a:t>                                                                        </a:t>
            </a:r>
            <a:r>
              <a:rPr lang="zh-CN" altLang="en-US" sz="1600" b="1" dirty="0" smtClean="0">
                <a:solidFill>
                  <a:srgbClr val="0070C0"/>
                </a:solidFill>
              </a:rPr>
              <a:t>疏远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1600" b="1" dirty="0" smtClean="0">
                <a:solidFill>
                  <a:srgbClr val="0070C0"/>
                </a:solidFill>
              </a:rPr>
              <a:t>       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1600" b="1" dirty="0" smtClean="0">
                <a:solidFill>
                  <a:srgbClr val="0070C0"/>
                </a:solidFill>
              </a:rPr>
              <a:t>              专断                     </a:t>
            </a:r>
            <a:r>
              <a:rPr lang="zh-CN" altLang="en-US" sz="1600" dirty="0" smtClean="0">
                <a:solidFill>
                  <a:srgbClr val="0070C0"/>
                </a:solidFill>
              </a:rPr>
              <a:t>                                      </a:t>
            </a:r>
            <a:r>
              <a:rPr lang="zh-CN" altLang="en-US" sz="1600" b="1" dirty="0" smtClean="0">
                <a:solidFill>
                  <a:srgbClr val="0070C0"/>
                </a:solidFill>
              </a:rPr>
              <a:t>冷漠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1600" b="1" dirty="0" smtClean="0">
                <a:solidFill>
                  <a:srgbClr val="0070C0"/>
                </a:solidFill>
              </a:rPr>
              <a:t>                    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1600" b="1" dirty="0" smtClean="0">
                <a:solidFill>
                  <a:srgbClr val="0070C0"/>
                </a:solidFill>
              </a:rPr>
              <a:t>                             敌对                                   忽视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1600" b="1" dirty="0" smtClean="0">
                <a:solidFill>
                  <a:srgbClr val="0070C0"/>
                </a:solidFill>
              </a:rPr>
              <a:t>                               苛求</a:t>
            </a:r>
          </a:p>
          <a:p>
            <a:pPr algn="l">
              <a:lnSpc>
                <a:spcPct val="80000"/>
              </a:lnSpc>
              <a:defRPr/>
            </a:pPr>
            <a:r>
              <a:rPr lang="zh-CN" altLang="en-US" sz="2400" dirty="0" smtClean="0">
                <a:solidFill>
                  <a:srgbClr val="002060"/>
                </a:solidFill>
              </a:rPr>
              <a:t>                                 </a:t>
            </a:r>
            <a:r>
              <a:rPr lang="zh-CN" altLang="en-US" sz="2400" b="1" dirty="0" smtClean="0">
                <a:solidFill>
                  <a:srgbClr val="002060"/>
                </a:solidFill>
              </a:rPr>
              <a:t>拒绝</a:t>
            </a:r>
          </a:p>
        </p:txBody>
      </p:sp>
      <p:sp>
        <p:nvSpPr>
          <p:cNvPr id="49154" name="Line 4"/>
          <p:cNvSpPr>
            <a:spLocks noChangeShapeType="1"/>
          </p:cNvSpPr>
          <p:nvPr/>
        </p:nvSpPr>
        <p:spPr bwMode="auto">
          <a:xfrm>
            <a:off x="3059113" y="3573463"/>
            <a:ext cx="3384550" cy="46037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49155" name="Line 5"/>
          <p:cNvSpPr>
            <a:spLocks noChangeShapeType="1"/>
          </p:cNvSpPr>
          <p:nvPr/>
        </p:nvSpPr>
        <p:spPr bwMode="auto">
          <a:xfrm flipV="1">
            <a:off x="4500563" y="908050"/>
            <a:ext cx="0" cy="5040313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2555875" y="1341438"/>
            <a:ext cx="1871663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zh-CN" altLang="en-US" sz="1600" dirty="0">
                <a:solidFill>
                  <a:srgbClr val="00B050"/>
                </a:solidFill>
                <a:ea typeface="宋体" charset="-122"/>
              </a:rPr>
              <a:t>整洁</a:t>
            </a:r>
          </a:p>
          <a:p>
            <a:pPr algn="r">
              <a:defRPr/>
            </a:pPr>
            <a:r>
              <a:rPr lang="zh-CN" altLang="en-US" sz="1600" dirty="0">
                <a:solidFill>
                  <a:srgbClr val="00B050"/>
                </a:solidFill>
                <a:ea typeface="宋体" charset="-122"/>
              </a:rPr>
              <a:t>有礼貌</a:t>
            </a:r>
          </a:p>
          <a:p>
            <a:pPr algn="r">
              <a:defRPr/>
            </a:pPr>
            <a:r>
              <a:rPr lang="zh-CN" altLang="en-US" sz="1600" dirty="0">
                <a:solidFill>
                  <a:srgbClr val="7030A0"/>
                </a:solidFill>
                <a:ea typeface="宋体" charset="-122"/>
              </a:rPr>
              <a:t>顺从</a:t>
            </a:r>
          </a:p>
          <a:p>
            <a:pPr algn="r">
              <a:defRPr/>
            </a:pPr>
            <a:r>
              <a:rPr lang="zh-CN" altLang="en-US" sz="1600" dirty="0">
                <a:solidFill>
                  <a:srgbClr val="7030A0"/>
                </a:solidFill>
                <a:ea typeface="宋体" charset="-122"/>
              </a:rPr>
              <a:t>依赖</a:t>
            </a:r>
          </a:p>
          <a:p>
            <a:pPr algn="r">
              <a:defRPr/>
            </a:pPr>
            <a:r>
              <a:rPr lang="zh-CN" altLang="en-US" sz="1600" dirty="0">
                <a:solidFill>
                  <a:srgbClr val="FF0000"/>
                </a:solidFill>
                <a:ea typeface="宋体" charset="-122"/>
              </a:rPr>
              <a:t>不友好</a:t>
            </a:r>
          </a:p>
          <a:p>
            <a:pPr algn="r">
              <a:defRPr/>
            </a:pPr>
            <a:r>
              <a:rPr lang="zh-CN" altLang="en-US" sz="1600" dirty="0">
                <a:solidFill>
                  <a:srgbClr val="FF0000"/>
                </a:solidFill>
                <a:ea typeface="宋体" charset="-122"/>
              </a:rPr>
              <a:t>无创造性</a:t>
            </a:r>
          </a:p>
          <a:p>
            <a:pPr algn="r">
              <a:defRPr/>
            </a:pPr>
            <a:r>
              <a:rPr lang="zh-CN" altLang="en-US" sz="1600" dirty="0">
                <a:solidFill>
                  <a:srgbClr val="00B050"/>
                </a:solidFill>
                <a:ea typeface="宋体" charset="-122"/>
              </a:rPr>
              <a:t>较少攻击性</a:t>
            </a:r>
          </a:p>
          <a:p>
            <a:pPr algn="r">
              <a:defRPr/>
            </a:pPr>
            <a:r>
              <a:rPr lang="zh-CN" altLang="en-US" sz="1600" dirty="0">
                <a:solidFill>
                  <a:srgbClr val="00B050"/>
                </a:solidFill>
                <a:ea typeface="宋体" charset="-122"/>
              </a:rPr>
              <a:t>严格执行规则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2555875" y="3716338"/>
            <a:ext cx="187166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zh-CN" altLang="en-US" sz="1600" dirty="0">
                <a:solidFill>
                  <a:srgbClr val="FF0000"/>
                </a:solidFill>
                <a:ea typeface="宋体" charset="-122"/>
              </a:rPr>
              <a:t>神经症性问题</a:t>
            </a:r>
          </a:p>
          <a:p>
            <a:pPr algn="r">
              <a:defRPr/>
            </a:pPr>
            <a:r>
              <a:rPr lang="zh-CN" altLang="en-US" sz="1600" dirty="0">
                <a:ea typeface="宋体" charset="-122"/>
              </a:rPr>
              <a:t>与同伴</a:t>
            </a:r>
            <a:r>
              <a:rPr lang="zh-CN" altLang="en-US" sz="1600" dirty="0">
                <a:ea typeface="宋体" charset="-122"/>
              </a:rPr>
              <a:t>争吵</a:t>
            </a:r>
            <a:endParaRPr lang="en-US" altLang="zh-CN" sz="1600" dirty="0">
              <a:ea typeface="宋体" charset="-122"/>
            </a:endParaRPr>
          </a:p>
          <a:p>
            <a:pPr algn="r">
              <a:defRPr/>
            </a:pPr>
            <a:r>
              <a:rPr lang="zh-CN" altLang="en-US" sz="1600" dirty="0">
                <a:ea typeface="宋体" charset="-122"/>
              </a:rPr>
              <a:t>害羞</a:t>
            </a:r>
            <a:endParaRPr lang="zh-CN" altLang="en-US" sz="1600" dirty="0">
              <a:ea typeface="宋体" charset="-122"/>
            </a:endParaRPr>
          </a:p>
          <a:p>
            <a:pPr algn="r">
              <a:defRPr/>
            </a:pPr>
            <a:r>
              <a:rPr lang="zh-CN" altLang="en-US" sz="1600" dirty="0">
                <a:ea typeface="宋体" charset="-122"/>
              </a:rPr>
              <a:t>     社会性</a:t>
            </a:r>
            <a:r>
              <a:rPr lang="zh-CN" altLang="en-US" sz="1600" dirty="0">
                <a:solidFill>
                  <a:srgbClr val="FF0000"/>
                </a:solidFill>
                <a:ea typeface="宋体" charset="-122"/>
              </a:rPr>
              <a:t>退缩</a:t>
            </a:r>
          </a:p>
          <a:p>
            <a:pPr algn="r">
              <a:defRPr/>
            </a:pPr>
            <a:r>
              <a:rPr lang="zh-CN" altLang="en-US" sz="1600" dirty="0">
                <a:ea typeface="宋体" charset="-122"/>
              </a:rPr>
              <a:t> 不易扮演成人角色</a:t>
            </a:r>
          </a:p>
          <a:p>
            <a:pPr algn="r">
              <a:defRPr/>
            </a:pPr>
            <a:r>
              <a:rPr lang="zh-CN" altLang="en-US" sz="1600" dirty="0">
                <a:ea typeface="宋体" charset="-122"/>
              </a:rPr>
              <a:t>大量</a:t>
            </a:r>
            <a:r>
              <a:rPr lang="zh-CN" altLang="en-US" sz="1600" dirty="0">
                <a:solidFill>
                  <a:srgbClr val="FF0000"/>
                </a:solidFill>
                <a:ea typeface="宋体" charset="-122"/>
              </a:rPr>
              <a:t>自我攻击</a:t>
            </a: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4572000" y="1341438"/>
            <a:ext cx="201612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00B050"/>
                </a:solidFill>
                <a:ea typeface="宋体" charset="-122"/>
              </a:rPr>
              <a:t>能扮演成人角色</a:t>
            </a:r>
          </a:p>
          <a:p>
            <a:pPr>
              <a:defRPr/>
            </a:pPr>
            <a:r>
              <a:rPr lang="zh-CN" altLang="en-US" sz="1600" dirty="0">
                <a:solidFill>
                  <a:srgbClr val="669900"/>
                </a:solidFill>
                <a:ea typeface="宋体" charset="-122"/>
              </a:rPr>
              <a:t>少量自我攻击</a:t>
            </a:r>
          </a:p>
          <a:p>
            <a:pPr>
              <a:defRPr/>
            </a:pPr>
            <a:r>
              <a:rPr lang="zh-CN" altLang="en-US" sz="1600" dirty="0">
                <a:solidFill>
                  <a:srgbClr val="00B050"/>
                </a:solidFill>
                <a:ea typeface="宋体" charset="-122"/>
              </a:rPr>
              <a:t>积极主动</a:t>
            </a:r>
          </a:p>
          <a:p>
            <a:pPr>
              <a:defRPr/>
            </a:pPr>
            <a:r>
              <a:rPr lang="zh-CN" altLang="en-US" sz="1600" dirty="0">
                <a:solidFill>
                  <a:srgbClr val="00B050"/>
                </a:solidFill>
                <a:ea typeface="宋体" charset="-122"/>
              </a:rPr>
              <a:t>社会外向</a:t>
            </a:r>
          </a:p>
          <a:p>
            <a:pPr>
              <a:defRPr/>
            </a:pPr>
            <a:r>
              <a:rPr lang="zh-CN" altLang="en-US" sz="1600" dirty="0">
                <a:solidFill>
                  <a:srgbClr val="00B050"/>
                </a:solidFill>
                <a:ea typeface="宋体" charset="-122"/>
              </a:rPr>
              <a:t>友好</a:t>
            </a:r>
          </a:p>
          <a:p>
            <a:pPr>
              <a:defRPr/>
            </a:pPr>
            <a:r>
              <a:rPr lang="zh-CN" altLang="en-US" sz="1600" dirty="0">
                <a:solidFill>
                  <a:srgbClr val="00B050"/>
                </a:solidFill>
                <a:ea typeface="宋体" charset="-122"/>
              </a:rPr>
              <a:t>富有创造性</a:t>
            </a:r>
          </a:p>
          <a:p>
            <a:pPr>
              <a:defRPr/>
            </a:pPr>
            <a:r>
              <a:rPr lang="zh-CN" altLang="en-US" sz="1600" dirty="0">
                <a:solidFill>
                  <a:srgbClr val="00B050"/>
                </a:solidFill>
                <a:ea typeface="宋体" charset="-122"/>
              </a:rPr>
              <a:t>有社会决断</a:t>
            </a:r>
          </a:p>
          <a:p>
            <a:pPr>
              <a:defRPr/>
            </a:pPr>
            <a:r>
              <a:rPr lang="zh-CN" altLang="en-US" sz="1600" dirty="0">
                <a:ea typeface="宋体" charset="-122"/>
              </a:rPr>
              <a:t>不拘泥于社会规则</a:t>
            </a: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4643438" y="3716338"/>
            <a:ext cx="2087562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FF0000"/>
                </a:solidFill>
                <a:ea typeface="宋体" charset="-122"/>
              </a:rPr>
              <a:t>违法行为</a:t>
            </a:r>
          </a:p>
          <a:p>
            <a:pPr>
              <a:defRPr/>
            </a:pPr>
            <a:r>
              <a:rPr lang="zh-CN" altLang="en-US" sz="1600" dirty="0">
                <a:ea typeface="宋体" charset="-122"/>
              </a:rPr>
              <a:t>不服从</a:t>
            </a:r>
          </a:p>
          <a:p>
            <a:pPr>
              <a:defRPr/>
            </a:pPr>
            <a:r>
              <a:rPr lang="zh-CN" altLang="en-US" sz="1600" dirty="0">
                <a:ea typeface="宋体" charset="-122"/>
              </a:rPr>
              <a:t>缺乏自我控制的</a:t>
            </a:r>
            <a:r>
              <a:rPr lang="zh-CN" altLang="en-US" sz="1600" dirty="0">
                <a:solidFill>
                  <a:srgbClr val="FF0000"/>
                </a:solidFill>
                <a:ea typeface="宋体" charset="-122"/>
              </a:rPr>
              <a:t>攻击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  <p:bldP spid="20487" grpId="0"/>
      <p:bldP spid="20488" grpId="0"/>
      <p:bldP spid="20489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4800" smtClean="0">
                <a:solidFill>
                  <a:schemeClr val="tx1"/>
                </a:solidFill>
                <a:effectLst/>
                <a:ea typeface="隶书" pitchFamily="49" charset="-122"/>
                <a:cs typeface="Arial" charset="0"/>
              </a:rPr>
              <a:t>团体心理辅导不同阶段的活动</a:t>
            </a:r>
          </a:p>
        </p:txBody>
      </p:sp>
      <p:sp>
        <p:nvSpPr>
          <p:cNvPr id="240642" name="Rectangle 3"/>
          <p:cNvSpPr>
            <a:spLocks noGrp="1"/>
          </p:cNvSpPr>
          <p:nvPr>
            <p:ph type="body" idx="4294967295"/>
          </p:nvPr>
        </p:nvSpPr>
        <p:spPr>
          <a:xfrm>
            <a:off x="2124075" y="1412875"/>
            <a:ext cx="5184775" cy="3384550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zh-CN" altLang="en-US" sz="3600" smtClean="0">
                <a:ea typeface="楷体_GB2312" pitchFamily="49" charset="-122"/>
              </a:rPr>
              <a:t>开始活动</a:t>
            </a:r>
          </a:p>
          <a:p>
            <a:pPr marL="609600" indent="-609600">
              <a:buFontTx/>
              <a:buAutoNum type="arabicPeriod"/>
            </a:pPr>
            <a:r>
              <a:rPr lang="zh-CN" altLang="en-US" sz="3600" smtClean="0">
                <a:ea typeface="楷体_GB2312" pitchFamily="49" charset="-122"/>
              </a:rPr>
              <a:t>暖身活动</a:t>
            </a:r>
          </a:p>
          <a:p>
            <a:pPr marL="609600" indent="-609600">
              <a:buFontTx/>
              <a:buAutoNum type="arabicPeriod"/>
            </a:pPr>
            <a:r>
              <a:rPr lang="zh-CN" altLang="en-US" sz="3600" smtClean="0">
                <a:ea typeface="楷体_GB2312" pitchFamily="49" charset="-122"/>
              </a:rPr>
              <a:t>破冰活动</a:t>
            </a:r>
          </a:p>
          <a:p>
            <a:pPr marL="609600" indent="-609600">
              <a:buFontTx/>
              <a:buAutoNum type="arabicPeriod"/>
            </a:pPr>
            <a:r>
              <a:rPr lang="zh-CN" altLang="en-US" sz="3600" smtClean="0">
                <a:ea typeface="楷体_GB2312" pitchFamily="49" charset="-122"/>
              </a:rPr>
              <a:t>分组活动</a:t>
            </a:r>
          </a:p>
          <a:p>
            <a:pPr marL="609600" indent="-609600">
              <a:buFontTx/>
              <a:buAutoNum type="arabicPeriod"/>
            </a:pPr>
            <a:r>
              <a:rPr lang="zh-CN" altLang="en-US" sz="3600" smtClean="0">
                <a:ea typeface="楷体_GB2312" pitchFamily="49" charset="-122"/>
              </a:rPr>
              <a:t>结束活动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665" name="Picture 2" descr="小狗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1700213"/>
            <a:ext cx="3960813" cy="376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1666" name="Rectangle 3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effectLst/>
                <a:latin typeface="楷体_GB2312" pitchFamily="49" charset="-122"/>
                <a:ea typeface="楷体_GB2312" pitchFamily="49" charset="-122"/>
                <a:cs typeface="Arial" charset="0"/>
              </a:rPr>
              <a:t>哈哈！讲完了！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Oval 2"/>
          <p:cNvSpPr>
            <a:spLocks/>
          </p:cNvSpPr>
          <p:nvPr/>
        </p:nvSpPr>
        <p:spPr bwMode="auto">
          <a:xfrm>
            <a:off x="1179513" y="1909763"/>
            <a:ext cx="3898900" cy="3695700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5400">
            <a:solidFill>
              <a:srgbClr val="463C38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3538" name="Rectangle 3"/>
          <p:cNvSpPr>
            <a:spLocks noGrp="1"/>
          </p:cNvSpPr>
          <p:nvPr>
            <p:ph type="ctrTitle"/>
          </p:nvPr>
        </p:nvSpPr>
        <p:spPr bwMode="auto">
          <a:xfrm>
            <a:off x="927100" y="593725"/>
            <a:ext cx="7358063" cy="715963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3400" b="1" smtClean="0">
                <a:solidFill>
                  <a:schemeClr val="accent1"/>
                </a:solidFill>
                <a:effectLst/>
                <a:ea typeface="宋体" pitchFamily="2" charset="-122"/>
              </a:rPr>
              <a:t>早期亲子关系对</a:t>
            </a:r>
            <a:r>
              <a:rPr lang="zh-CN" altLang="en-US" sz="3400" b="1" smtClean="0">
                <a:solidFill>
                  <a:srgbClr val="FF0000"/>
                </a:solidFill>
                <a:effectLst/>
                <a:ea typeface="宋体" pitchFamily="2" charset="-122"/>
              </a:rPr>
              <a:t>人际关系</a:t>
            </a:r>
            <a:r>
              <a:rPr lang="zh-CN" altLang="en-US" sz="3400" b="1" smtClean="0">
                <a:solidFill>
                  <a:schemeClr val="accent1"/>
                </a:solidFill>
                <a:effectLst/>
                <a:ea typeface="宋体" pitchFamily="2" charset="-122"/>
              </a:rPr>
              <a:t>的影响</a:t>
            </a:r>
          </a:p>
        </p:txBody>
      </p:sp>
      <p:sp>
        <p:nvSpPr>
          <p:cNvPr id="193539" name="Oval 4"/>
          <p:cNvSpPr>
            <a:spLocks noChangeArrowheads="1"/>
          </p:cNvSpPr>
          <p:nvPr/>
        </p:nvSpPr>
        <p:spPr bwMode="auto">
          <a:xfrm>
            <a:off x="1889125" y="3986213"/>
            <a:ext cx="2466975" cy="1008062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91435" tIns="45718" rIns="91435" bIns="45718" anchor="ctr"/>
          <a:lstStyle/>
          <a:p>
            <a:pPr algn="ctr"/>
            <a:r>
              <a:rPr lang="zh-CN" altLang="en-US" sz="3200" b="1">
                <a:solidFill>
                  <a:srgbClr val="0000FF"/>
                </a:solidFill>
                <a:latin typeface="Verdana" pitchFamily="34" charset="0"/>
              </a:rPr>
              <a:t>自己</a:t>
            </a:r>
          </a:p>
        </p:txBody>
      </p:sp>
      <p:sp>
        <p:nvSpPr>
          <p:cNvPr id="193540" name="Oval 5"/>
          <p:cNvSpPr>
            <a:spLocks noChangeArrowheads="1"/>
          </p:cNvSpPr>
          <p:nvPr/>
        </p:nvSpPr>
        <p:spPr bwMode="auto">
          <a:xfrm>
            <a:off x="1911350" y="2420938"/>
            <a:ext cx="2357438" cy="1008062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lIns="91435" tIns="45718" rIns="91435" bIns="45718" anchor="ctr"/>
          <a:lstStyle/>
          <a:p>
            <a:pPr algn="ctr"/>
            <a:r>
              <a:rPr lang="zh-CN" altLang="en-US" sz="3200">
                <a:latin typeface="Verdana" pitchFamily="34" charset="0"/>
              </a:rPr>
              <a:t>父母</a:t>
            </a:r>
          </a:p>
        </p:txBody>
      </p:sp>
      <p:sp>
        <p:nvSpPr>
          <p:cNvPr id="193541" name="Rectangle 6"/>
          <p:cNvSpPr>
            <a:spLocks noChangeArrowheads="1"/>
          </p:cNvSpPr>
          <p:nvPr/>
        </p:nvSpPr>
        <p:spPr bwMode="auto">
          <a:xfrm>
            <a:off x="5743575" y="4365625"/>
            <a:ext cx="2284413" cy="647700"/>
          </a:xfrm>
          <a:prstGeom prst="rect">
            <a:avLst/>
          </a:prstGeom>
          <a:solidFill>
            <a:srgbClr val="00FF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91435" tIns="45718" rIns="91435" bIns="45718" anchor="ctr"/>
          <a:lstStyle/>
          <a:p>
            <a:pPr algn="ctr"/>
            <a:r>
              <a:rPr lang="zh-CN" altLang="en-US" sz="2800" b="1">
                <a:solidFill>
                  <a:srgbClr val="FF6600"/>
                </a:solidFill>
                <a:latin typeface="Verdana" pitchFamily="34" charset="0"/>
              </a:rPr>
              <a:t>孩子</a:t>
            </a:r>
          </a:p>
        </p:txBody>
      </p:sp>
      <p:sp>
        <p:nvSpPr>
          <p:cNvPr id="193542" name="Rectangle 7"/>
          <p:cNvSpPr>
            <a:spLocks noChangeArrowheads="1"/>
          </p:cNvSpPr>
          <p:nvPr/>
        </p:nvSpPr>
        <p:spPr bwMode="auto">
          <a:xfrm>
            <a:off x="5724525" y="2420938"/>
            <a:ext cx="2212975" cy="647700"/>
          </a:xfrm>
          <a:prstGeom prst="rect">
            <a:avLst/>
          </a:prstGeom>
          <a:solidFill>
            <a:srgbClr val="3399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91435" tIns="45718" rIns="91435" bIns="45718" anchor="ctr"/>
          <a:lstStyle/>
          <a:p>
            <a:pPr algn="ctr"/>
            <a:r>
              <a:rPr lang="zh-CN" altLang="en-US" sz="2800" b="1">
                <a:latin typeface="Verdana" pitchFamily="34" charset="0"/>
              </a:rPr>
              <a:t>父母亲</a:t>
            </a:r>
          </a:p>
        </p:txBody>
      </p:sp>
      <p:sp>
        <p:nvSpPr>
          <p:cNvPr id="193543" name="Line 8"/>
          <p:cNvSpPr>
            <a:spLocks noChangeShapeType="1"/>
          </p:cNvSpPr>
          <p:nvPr/>
        </p:nvSpPr>
        <p:spPr bwMode="auto">
          <a:xfrm>
            <a:off x="3154363" y="3429000"/>
            <a:ext cx="0" cy="557213"/>
          </a:xfrm>
          <a:prstGeom prst="line">
            <a:avLst/>
          </a:prstGeom>
          <a:noFill/>
          <a:ln w="76200">
            <a:solidFill>
              <a:srgbClr val="FF66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3544" name="Line 9"/>
          <p:cNvSpPr>
            <a:spLocks noChangeShapeType="1"/>
          </p:cNvSpPr>
          <p:nvPr/>
        </p:nvSpPr>
        <p:spPr bwMode="auto">
          <a:xfrm>
            <a:off x="6799263" y="3073400"/>
            <a:ext cx="0" cy="1317625"/>
          </a:xfrm>
          <a:prstGeom prst="line">
            <a:avLst/>
          </a:prstGeom>
          <a:noFill/>
          <a:ln w="57150">
            <a:solidFill>
              <a:srgbClr val="463C38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3545" name="Line 10"/>
          <p:cNvSpPr>
            <a:spLocks noChangeShapeType="1"/>
          </p:cNvSpPr>
          <p:nvPr/>
        </p:nvSpPr>
        <p:spPr bwMode="auto">
          <a:xfrm flipH="1">
            <a:off x="4773613" y="3732213"/>
            <a:ext cx="2025650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3546" name="Text Box 11"/>
          <p:cNvSpPr txBox="1">
            <a:spLocks noChangeArrowheads="1"/>
          </p:cNvSpPr>
          <p:nvPr/>
        </p:nvSpPr>
        <p:spPr bwMode="auto">
          <a:xfrm>
            <a:off x="7092950" y="3500438"/>
            <a:ext cx="16557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3300"/>
                </a:solidFill>
              </a:rPr>
              <a:t>（亲子关系）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1" name="Rectangle 5"/>
          <p:cNvSpPr>
            <a:spLocks noGrp="1"/>
          </p:cNvSpPr>
          <p:nvPr>
            <p:ph type="ctrTitle"/>
          </p:nvPr>
        </p:nvSpPr>
        <p:spPr bwMode="auto">
          <a:xfrm>
            <a:off x="785813" y="214313"/>
            <a:ext cx="7772400" cy="1470025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4000" b="1" smtClean="0">
                <a:effectLst/>
                <a:latin typeface="宋体" pitchFamily="2" charset="-122"/>
                <a:ea typeface="宋体" pitchFamily="2" charset="-122"/>
              </a:rPr>
              <a:t>早期亲子关系给孩子的影响</a:t>
            </a:r>
          </a:p>
        </p:txBody>
      </p:sp>
      <p:sp>
        <p:nvSpPr>
          <p:cNvPr id="144387" name="Rectangle 3"/>
          <p:cNvSpPr>
            <a:spLocks noGrp="1"/>
          </p:cNvSpPr>
          <p:nvPr>
            <p:ph type="subTitle" idx="1"/>
          </p:nvPr>
        </p:nvSpPr>
        <p:spPr>
          <a:xfrm>
            <a:off x="4500563" y="1628775"/>
            <a:ext cx="4392612" cy="5040313"/>
          </a:xfrm>
        </p:spPr>
        <p:txBody>
          <a:bodyPr/>
          <a:lstStyle/>
          <a:p>
            <a:pPr algn="l">
              <a:spcAft>
                <a:spcPct val="20000"/>
              </a:spcAft>
              <a:defRPr/>
            </a:pPr>
            <a:r>
              <a:rPr lang="zh-CN" altLang="en-US" sz="3000" b="1" dirty="0" smtClean="0">
                <a:solidFill>
                  <a:srgbClr val="0000FF"/>
                </a:solidFill>
                <a:ea typeface="楷体_GB2312" pitchFamily="49" charset="-122"/>
              </a:rPr>
              <a:t>安全感</a:t>
            </a:r>
          </a:p>
          <a:p>
            <a:pPr algn="l">
              <a:spcAft>
                <a:spcPct val="20000"/>
              </a:spcAft>
              <a:defRPr/>
            </a:pPr>
            <a:r>
              <a:rPr lang="zh-CN" altLang="en-US" sz="3000" b="1" dirty="0" smtClean="0">
                <a:solidFill>
                  <a:srgbClr val="0000FF"/>
                </a:solidFill>
                <a:ea typeface="楷体_GB2312" pitchFamily="49" charset="-122"/>
              </a:rPr>
              <a:t>自尊</a:t>
            </a:r>
            <a:r>
              <a:rPr lang="en-US" altLang="zh-CN" sz="3000" b="1" dirty="0" smtClean="0">
                <a:solidFill>
                  <a:srgbClr val="0000FF"/>
                </a:solidFill>
                <a:ea typeface="楷体_GB2312" pitchFamily="49" charset="-122"/>
              </a:rPr>
              <a:t>—</a:t>
            </a:r>
            <a:r>
              <a:rPr lang="zh-CN" altLang="en-US" sz="3000" b="1" dirty="0" smtClean="0">
                <a:solidFill>
                  <a:srgbClr val="0000FF"/>
                </a:solidFill>
                <a:ea typeface="楷体_GB2312" pitchFamily="49" charset="-122"/>
              </a:rPr>
              <a:t>自我价值</a:t>
            </a:r>
          </a:p>
          <a:p>
            <a:pPr algn="l">
              <a:spcAft>
                <a:spcPct val="20000"/>
              </a:spcAft>
              <a:defRPr/>
            </a:pPr>
            <a:r>
              <a:rPr lang="zh-CN" altLang="en-US" sz="3000" b="1" dirty="0" smtClean="0">
                <a:solidFill>
                  <a:srgbClr val="0000FF"/>
                </a:solidFill>
                <a:ea typeface="楷体_GB2312" pitchFamily="49" charset="-122"/>
              </a:rPr>
              <a:t>自我认识</a:t>
            </a:r>
            <a:r>
              <a:rPr lang="en-US" altLang="zh-CN" sz="3000" b="1" dirty="0" smtClean="0">
                <a:solidFill>
                  <a:srgbClr val="0000FF"/>
                </a:solidFill>
                <a:ea typeface="楷体_GB2312" pitchFamily="49" charset="-122"/>
              </a:rPr>
              <a:t>—</a:t>
            </a:r>
            <a:r>
              <a:rPr lang="zh-CN" altLang="en-US" sz="3000" b="1" dirty="0" smtClean="0">
                <a:solidFill>
                  <a:srgbClr val="0000FF"/>
                </a:solidFill>
                <a:ea typeface="楷体_GB2312" pitchFamily="49" charset="-122"/>
              </a:rPr>
              <a:t>需要、特点、性别等</a:t>
            </a:r>
          </a:p>
          <a:p>
            <a:pPr algn="l">
              <a:spcAft>
                <a:spcPct val="20000"/>
              </a:spcAft>
              <a:defRPr/>
            </a:pPr>
            <a:r>
              <a:rPr lang="zh-CN" altLang="en-US" sz="3000" b="1" dirty="0" smtClean="0">
                <a:solidFill>
                  <a:srgbClr val="0000FF"/>
                </a:solidFill>
                <a:ea typeface="楷体_GB2312" pitchFamily="49" charset="-122"/>
              </a:rPr>
              <a:t>理解他人和自己的区别</a:t>
            </a:r>
          </a:p>
          <a:p>
            <a:pPr algn="l">
              <a:spcAft>
                <a:spcPct val="20000"/>
              </a:spcAft>
              <a:defRPr/>
            </a:pPr>
            <a:r>
              <a:rPr lang="zh-CN" altLang="en-US" sz="3000" b="1" dirty="0" smtClean="0">
                <a:solidFill>
                  <a:srgbClr val="0000FF"/>
                </a:solidFill>
                <a:ea typeface="楷体_GB2312" pitchFamily="49" charset="-122"/>
              </a:rPr>
              <a:t>人际关系</a:t>
            </a:r>
          </a:p>
          <a:p>
            <a:pPr algn="l">
              <a:spcAft>
                <a:spcPct val="20000"/>
              </a:spcAft>
              <a:defRPr/>
            </a:pPr>
            <a:r>
              <a:rPr lang="zh-CN" altLang="en-US" sz="3000" b="1" dirty="0" smtClean="0">
                <a:solidFill>
                  <a:srgbClr val="0000FF"/>
                </a:solidFill>
                <a:ea typeface="楷体_GB2312" pitchFamily="49" charset="-122"/>
              </a:rPr>
              <a:t>心理健康</a:t>
            </a:r>
          </a:p>
          <a:p>
            <a:pPr algn="l">
              <a:spcAft>
                <a:spcPct val="20000"/>
              </a:spcAft>
              <a:defRPr/>
            </a:pPr>
            <a:r>
              <a:rPr lang="zh-CN" altLang="en-US" sz="3000" b="1" dirty="0" smtClean="0">
                <a:solidFill>
                  <a:srgbClr val="0000FF"/>
                </a:solidFill>
                <a:ea typeface="楷体_GB2312" pitchFamily="49" charset="-122"/>
              </a:rPr>
              <a:t>社会适应</a:t>
            </a:r>
            <a:endParaRPr lang="en-US" altLang="zh-CN" sz="3000" b="1" dirty="0" smtClean="0">
              <a:solidFill>
                <a:srgbClr val="0000FF"/>
              </a:solidFill>
              <a:ea typeface="楷体_GB2312" pitchFamily="49" charset="-122"/>
            </a:endParaRPr>
          </a:p>
        </p:txBody>
      </p:sp>
      <p:pic>
        <p:nvPicPr>
          <p:cNvPr id="194563" name="Picture 4" descr="wangyu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484313"/>
            <a:ext cx="3629025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AutoShape 2"/>
          <p:cNvSpPr>
            <a:spLocks noChangeArrowheads="1"/>
          </p:cNvSpPr>
          <p:nvPr/>
        </p:nvSpPr>
        <p:spPr bwMode="gray">
          <a:xfrm rot="-2345791">
            <a:off x="4932363" y="2549525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tx1">
                  <a:gamma/>
                  <a:tint val="0"/>
                  <a:invGamma/>
                </a:schemeClr>
              </a:gs>
              <a:gs pos="100000">
                <a:schemeClr val="tx1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40291" name="AutoShape 3"/>
          <p:cNvSpPr>
            <a:spLocks noChangeArrowheads="1"/>
          </p:cNvSpPr>
          <p:nvPr/>
        </p:nvSpPr>
        <p:spPr bwMode="gray">
          <a:xfrm rot="2851765">
            <a:off x="4933156" y="442039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1">
                  <a:gamma/>
                  <a:tint val="0"/>
                  <a:invGamma/>
                </a:schemeClr>
              </a:gs>
              <a:gs pos="100000">
                <a:schemeClr val="tx1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40292" name="AutoShape 4"/>
          <p:cNvSpPr>
            <a:spLocks noChangeArrowheads="1"/>
          </p:cNvSpPr>
          <p:nvPr/>
        </p:nvSpPr>
        <p:spPr bwMode="gray">
          <a:xfrm rot="35246895">
            <a:off x="3456781" y="258524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1">
                  <a:gamma/>
                  <a:tint val="0"/>
                  <a:invGamma/>
                </a:schemeClr>
              </a:gs>
              <a:gs pos="100000">
                <a:schemeClr val="tx1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40293" name="AutoShape 5"/>
          <p:cNvSpPr>
            <a:spLocks noChangeArrowheads="1"/>
          </p:cNvSpPr>
          <p:nvPr/>
        </p:nvSpPr>
        <p:spPr bwMode="gray">
          <a:xfrm rot="7687744">
            <a:off x="3528219" y="452834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1">
                  <a:gamma/>
                  <a:tint val="0"/>
                  <a:invGamma/>
                </a:schemeClr>
              </a:gs>
              <a:gs pos="100000">
                <a:schemeClr val="tx1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40294" name="AutoShape 6"/>
          <p:cNvSpPr>
            <a:spLocks noChangeArrowheads="1"/>
          </p:cNvSpPr>
          <p:nvPr/>
        </p:nvSpPr>
        <p:spPr bwMode="gray">
          <a:xfrm>
            <a:off x="5364163" y="3484563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tx1">
                  <a:gamma/>
                  <a:tint val="0"/>
                  <a:invGamma/>
                </a:schemeClr>
              </a:gs>
              <a:gs pos="100000">
                <a:schemeClr val="tx1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40295" name="AutoShape 7"/>
          <p:cNvSpPr>
            <a:spLocks noChangeArrowheads="1"/>
          </p:cNvSpPr>
          <p:nvPr/>
        </p:nvSpPr>
        <p:spPr bwMode="gray">
          <a:xfrm rot="-10800000">
            <a:off x="2987675" y="3519488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tx1">
                  <a:gamma/>
                  <a:tint val="0"/>
                  <a:invGamma/>
                </a:schemeClr>
              </a:gs>
              <a:gs pos="100000">
                <a:schemeClr val="tx1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95591" name="Oval 9"/>
          <p:cNvSpPr>
            <a:spLocks noChangeArrowheads="1"/>
          </p:cNvSpPr>
          <p:nvPr/>
        </p:nvSpPr>
        <p:spPr bwMode="gray">
          <a:xfrm>
            <a:off x="2700338" y="1757363"/>
            <a:ext cx="3743325" cy="3744912"/>
          </a:xfrm>
          <a:prstGeom prst="ellips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195592" name="Group 10"/>
          <p:cNvGrpSpPr>
            <a:grpSpLocks/>
          </p:cNvGrpSpPr>
          <p:nvPr/>
        </p:nvGrpSpPr>
        <p:grpSpPr bwMode="auto">
          <a:xfrm>
            <a:off x="3592513" y="2684463"/>
            <a:ext cx="1946275" cy="1949450"/>
            <a:chOff x="2200" y="1570"/>
            <a:chExt cx="1496" cy="1496"/>
          </a:xfrm>
        </p:grpSpPr>
        <p:sp>
          <p:nvSpPr>
            <p:cNvPr id="140299" name="Oval 11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40300" name="Oval 12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0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40301" name="Oval 13"/>
            <p:cNvSpPr>
              <a:spLocks noChangeArrowheads="1"/>
            </p:cNvSpPr>
            <p:nvPr/>
          </p:nvSpPr>
          <p:spPr bwMode="gray">
            <a:xfrm>
              <a:off x="2298" y="1667"/>
              <a:ext cx="1302" cy="130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40302" name="Oval 14"/>
            <p:cNvSpPr>
              <a:spLocks noChangeArrowheads="1"/>
            </p:cNvSpPr>
            <p:nvPr/>
          </p:nvSpPr>
          <p:spPr bwMode="gray">
            <a:xfrm>
              <a:off x="2298" y="1667"/>
              <a:ext cx="1302" cy="1301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40303" name="Oval 15"/>
            <p:cNvSpPr>
              <a:spLocks noChangeArrowheads="1"/>
            </p:cNvSpPr>
            <p:nvPr/>
          </p:nvSpPr>
          <p:spPr bwMode="gray">
            <a:xfrm>
              <a:off x="2364" y="1733"/>
              <a:ext cx="1169" cy="117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13322" name="Text Box 16">
            <a:hlinkClick r:id="rId2" action="ppaction://hlinksldjump"/>
          </p:cNvPr>
          <p:cNvSpPr txBox="1">
            <a:spLocks noChangeArrowheads="1"/>
          </p:cNvSpPr>
          <p:nvPr/>
        </p:nvSpPr>
        <p:spPr bwMode="gray">
          <a:xfrm>
            <a:off x="5940425" y="5084763"/>
            <a:ext cx="1203325" cy="7699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2" dist="76200" dir="10800000">
              <a:schemeClr val="bg2">
                <a:alpha val="50000"/>
              </a:schemeClr>
            </a:prstShdw>
          </a:effectLst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2400" b="1">
                <a:solidFill>
                  <a:srgbClr val="C00000"/>
                </a:solidFill>
                <a:latin typeface="Verdana" pitchFamily="34" charset="0"/>
                <a:ea typeface="굴림" pitchFamily="34" charset="-127"/>
              </a:rPr>
              <a:t> 自立</a:t>
            </a:r>
          </a:p>
          <a:p>
            <a:pPr algn="ctr"/>
            <a:r>
              <a:rPr lang="zh-CN" altLang="en-US" sz="2000" b="1">
                <a:solidFill>
                  <a:schemeClr val="accent2"/>
                </a:solidFill>
                <a:latin typeface="Verdana" pitchFamily="34" charset="0"/>
                <a:ea typeface="굴림" pitchFamily="34" charset="-127"/>
              </a:rPr>
              <a:t>生涯规划</a:t>
            </a:r>
          </a:p>
        </p:txBody>
      </p:sp>
      <p:sp>
        <p:nvSpPr>
          <p:cNvPr id="13324" name="Text Box 18">
            <a:hlinkClick r:id="rId2" action="ppaction://hlinksldjump"/>
          </p:cNvPr>
          <p:cNvSpPr txBox="1">
            <a:spLocks noChangeArrowheads="1"/>
          </p:cNvSpPr>
          <p:nvPr/>
        </p:nvSpPr>
        <p:spPr bwMode="gray">
          <a:xfrm>
            <a:off x="1835150" y="1412875"/>
            <a:ext cx="1198563" cy="7699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2" dist="76200" dir="10800000">
              <a:schemeClr val="bg2">
                <a:alpha val="50000"/>
              </a:schemeClr>
            </a:prstShdw>
          </a:effectLst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Verdana" pitchFamily="34" charset="0"/>
                <a:ea typeface="굴림" pitchFamily="34" charset="-127"/>
              </a:rPr>
              <a:t>自尊</a:t>
            </a:r>
          </a:p>
          <a:p>
            <a:pPr algn="ctr" eaLnBrk="0" hangingPunct="0">
              <a:defRPr/>
            </a:pP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Verdana" pitchFamily="34" charset="0"/>
                <a:ea typeface="굴림" pitchFamily="34" charset="-127"/>
              </a:rPr>
              <a:t>自我价值</a:t>
            </a:r>
          </a:p>
        </p:txBody>
      </p:sp>
      <p:sp>
        <p:nvSpPr>
          <p:cNvPr id="195595" name="Text Box 19"/>
          <p:cNvSpPr txBox="1">
            <a:spLocks noChangeArrowheads="1"/>
          </p:cNvSpPr>
          <p:nvPr/>
        </p:nvSpPr>
        <p:spPr bwMode="gray">
          <a:xfrm>
            <a:off x="4084638" y="3389313"/>
            <a:ext cx="981075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2" dist="76200" dir="10800000">
              <a:schemeClr val="bg2">
                <a:alpha val="50000"/>
              </a:schemeClr>
            </a:prstShdw>
          </a:effectLst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3200" b="1">
                <a:solidFill>
                  <a:srgbClr val="FFFFFF"/>
                </a:solidFill>
                <a:ea typeface="굴림" pitchFamily="34" charset="-127"/>
              </a:rPr>
              <a:t>自我</a:t>
            </a:r>
          </a:p>
        </p:txBody>
      </p:sp>
      <p:sp>
        <p:nvSpPr>
          <p:cNvPr id="140308" name="Oval 20"/>
          <p:cNvSpPr>
            <a:spLocks noChangeArrowheads="1"/>
          </p:cNvSpPr>
          <p:nvPr/>
        </p:nvSpPr>
        <p:spPr bwMode="gray">
          <a:xfrm>
            <a:off x="2555875" y="3494088"/>
            <a:ext cx="358775" cy="360362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54510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40309" name="Oval 21"/>
          <p:cNvSpPr>
            <a:spLocks noChangeArrowheads="1"/>
          </p:cNvSpPr>
          <p:nvPr/>
        </p:nvSpPr>
        <p:spPr bwMode="gray">
          <a:xfrm>
            <a:off x="3132138" y="1973263"/>
            <a:ext cx="358775" cy="360362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54510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40310" name="Oval 22"/>
          <p:cNvSpPr>
            <a:spLocks noChangeArrowheads="1"/>
          </p:cNvSpPr>
          <p:nvPr/>
        </p:nvSpPr>
        <p:spPr bwMode="gray">
          <a:xfrm>
            <a:off x="5651500" y="2044700"/>
            <a:ext cx="358775" cy="360363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54510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40311" name="Oval 23"/>
          <p:cNvSpPr>
            <a:spLocks noChangeArrowheads="1"/>
          </p:cNvSpPr>
          <p:nvPr/>
        </p:nvSpPr>
        <p:spPr bwMode="gray">
          <a:xfrm>
            <a:off x="6300788" y="3413125"/>
            <a:ext cx="358775" cy="360363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54510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40312" name="Oval 24"/>
          <p:cNvSpPr>
            <a:spLocks noChangeArrowheads="1"/>
          </p:cNvSpPr>
          <p:nvPr/>
        </p:nvSpPr>
        <p:spPr bwMode="gray">
          <a:xfrm>
            <a:off x="5580063" y="4852988"/>
            <a:ext cx="358775" cy="360362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54510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40313" name="Oval 25"/>
          <p:cNvSpPr>
            <a:spLocks noChangeArrowheads="1"/>
          </p:cNvSpPr>
          <p:nvPr/>
        </p:nvSpPr>
        <p:spPr bwMode="gray">
          <a:xfrm>
            <a:off x="3348038" y="4997450"/>
            <a:ext cx="358775" cy="360363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54510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3332" name="Text Box 26">
            <a:hlinkClick r:id="rId3" action="ppaction://hlinksldjump"/>
          </p:cNvPr>
          <p:cNvSpPr txBox="1">
            <a:spLocks noChangeArrowheads="1"/>
          </p:cNvSpPr>
          <p:nvPr/>
        </p:nvSpPr>
        <p:spPr bwMode="gray">
          <a:xfrm>
            <a:off x="1916113" y="4887913"/>
            <a:ext cx="1198562" cy="1384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2" dist="76200" dir="10800000">
              <a:schemeClr val="bg2">
                <a:alpha val="50000"/>
              </a:schemeClr>
            </a:prstShdw>
          </a:effectLst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2400" b="1">
                <a:solidFill>
                  <a:srgbClr val="C00000"/>
                </a:solidFill>
                <a:latin typeface="Verdana" pitchFamily="34" charset="0"/>
                <a:ea typeface="굴림" pitchFamily="34" charset="-127"/>
              </a:rPr>
              <a:t>自控</a:t>
            </a:r>
          </a:p>
          <a:p>
            <a:pPr algn="ctr" eaLnBrk="0" hangingPunct="0"/>
            <a:r>
              <a:rPr lang="zh-CN" altLang="en-US" sz="2000" b="1">
                <a:solidFill>
                  <a:schemeClr val="accent1"/>
                </a:solidFill>
                <a:latin typeface="Verdana" pitchFamily="34" charset="0"/>
                <a:ea typeface="굴림" pitchFamily="34" charset="-127"/>
              </a:rPr>
              <a:t>自我理解</a:t>
            </a:r>
          </a:p>
          <a:p>
            <a:pPr algn="ctr" eaLnBrk="0" hangingPunct="0"/>
            <a:r>
              <a:rPr lang="zh-CN" altLang="en-US" sz="2000" b="1">
                <a:solidFill>
                  <a:schemeClr val="accent1"/>
                </a:solidFill>
                <a:latin typeface="Verdana" pitchFamily="34" charset="0"/>
                <a:ea typeface="굴림" pitchFamily="34" charset="-127"/>
              </a:rPr>
              <a:t>自我接纳</a:t>
            </a:r>
          </a:p>
          <a:p>
            <a:pPr algn="ctr" eaLnBrk="0" hangingPunct="0"/>
            <a:r>
              <a:rPr lang="zh-CN" altLang="en-US" sz="2000" b="1">
                <a:solidFill>
                  <a:schemeClr val="accent1"/>
                </a:solidFill>
                <a:latin typeface="Verdana" pitchFamily="34" charset="0"/>
                <a:ea typeface="굴림" pitchFamily="34" charset="-127"/>
              </a:rPr>
              <a:t> </a:t>
            </a:r>
            <a:endParaRPr lang="zh-CN" altLang="en-US" sz="2000" b="1">
              <a:solidFill>
                <a:schemeClr val="bg1"/>
              </a:solidFill>
              <a:latin typeface="Verdana" pitchFamily="34" charset="0"/>
              <a:ea typeface="굴림" pitchFamily="34" charset="-127"/>
            </a:endParaRPr>
          </a:p>
        </p:txBody>
      </p:sp>
      <p:sp>
        <p:nvSpPr>
          <p:cNvPr id="13333" name="Text Box 28">
            <a:hlinkClick r:id="rId4" action="ppaction://hlinksldjump"/>
          </p:cNvPr>
          <p:cNvSpPr txBox="1">
            <a:spLocks noChangeArrowheads="1"/>
          </p:cNvSpPr>
          <p:nvPr/>
        </p:nvSpPr>
        <p:spPr bwMode="gray">
          <a:xfrm>
            <a:off x="6156325" y="1484313"/>
            <a:ext cx="946150" cy="10779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2" dist="76200" dir="10800000">
              <a:schemeClr val="bg2">
                <a:alpha val="50000"/>
              </a:schemeClr>
            </a:prstShdw>
          </a:effectLst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Verdana" pitchFamily="34" charset="0"/>
                <a:ea typeface="굴림" pitchFamily="34" charset="-127"/>
              </a:rPr>
              <a:t>自主</a:t>
            </a:r>
          </a:p>
          <a:p>
            <a:pPr algn="ctr" eaLnBrk="0" hangingPunct="0">
              <a:defRPr/>
            </a:pP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Verdana" pitchFamily="34" charset="0"/>
                <a:ea typeface="굴림" pitchFamily="34" charset="-127"/>
              </a:rPr>
              <a:t>自省力</a:t>
            </a:r>
          </a:p>
          <a:p>
            <a:pPr algn="ctr" eaLnBrk="0" hangingPunct="0">
              <a:defRPr/>
            </a:pP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Verdana" pitchFamily="34" charset="0"/>
                <a:ea typeface="굴림" pitchFamily="34" charset="-127"/>
              </a:rPr>
              <a:t>主动性</a:t>
            </a:r>
          </a:p>
        </p:txBody>
      </p:sp>
      <p:sp>
        <p:nvSpPr>
          <p:cNvPr id="13334" name="Text Box 30">
            <a:hlinkClick r:id="rId5" action="ppaction://hlinksldjump"/>
          </p:cNvPr>
          <p:cNvSpPr txBox="1">
            <a:spLocks noChangeArrowheads="1"/>
          </p:cNvSpPr>
          <p:nvPr/>
        </p:nvSpPr>
        <p:spPr bwMode="gray">
          <a:xfrm>
            <a:off x="1258888" y="3284538"/>
            <a:ext cx="1204912" cy="10779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2" dist="76200" dir="10800000">
              <a:schemeClr val="bg2">
                <a:alpha val="50000"/>
              </a:schemeClr>
            </a:prstShdw>
          </a:effectLst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2400" b="1">
                <a:solidFill>
                  <a:srgbClr val="C00000"/>
                </a:solidFill>
                <a:latin typeface="Verdana" pitchFamily="34" charset="0"/>
                <a:ea typeface="굴림" pitchFamily="34" charset="-127"/>
              </a:rPr>
              <a:t>自信</a:t>
            </a:r>
          </a:p>
          <a:p>
            <a:pPr algn="ctr" eaLnBrk="0" hangingPunct="0"/>
            <a:r>
              <a:rPr lang="zh-CN" altLang="en-US" sz="2000" b="1">
                <a:solidFill>
                  <a:schemeClr val="accent1"/>
                </a:solidFill>
                <a:latin typeface="Verdana" pitchFamily="34" charset="0"/>
                <a:ea typeface="굴림" pitchFamily="34" charset="-127"/>
              </a:rPr>
              <a:t>客观评价</a:t>
            </a:r>
          </a:p>
          <a:p>
            <a:pPr algn="ctr" eaLnBrk="0" hangingPunct="0"/>
            <a:endParaRPr lang="zh-CN" altLang="en-US" sz="2000" b="1">
              <a:solidFill>
                <a:schemeClr val="accent1"/>
              </a:solidFill>
              <a:latin typeface="Verdana" pitchFamily="34" charset="0"/>
              <a:ea typeface="굴림" pitchFamily="34" charset="-127"/>
            </a:endParaRPr>
          </a:p>
        </p:txBody>
      </p:sp>
      <p:grpSp>
        <p:nvGrpSpPr>
          <p:cNvPr id="3" name="组合 30"/>
          <p:cNvGrpSpPr>
            <a:grpSpLocks/>
          </p:cNvGrpSpPr>
          <p:nvPr/>
        </p:nvGrpSpPr>
        <p:grpSpPr bwMode="auto">
          <a:xfrm>
            <a:off x="6659563" y="3357563"/>
            <a:ext cx="1295400" cy="1073150"/>
            <a:chOff x="6877050" y="3213100"/>
            <a:chExt cx="1295400" cy="1073150"/>
          </a:xfrm>
        </p:grpSpPr>
        <p:sp>
          <p:nvSpPr>
            <p:cNvPr id="195609" name="Text Box 17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gray">
            <a:xfrm>
              <a:off x="7059613" y="3213100"/>
              <a:ext cx="781050" cy="7620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prstShdw prst="shdw12" dist="76200" dir="10800000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2400" b="1">
                  <a:solidFill>
                    <a:srgbClr val="C00000"/>
                  </a:solidFill>
                  <a:latin typeface="Verdana" pitchFamily="34" charset="0"/>
                  <a:ea typeface="굴림" pitchFamily="34" charset="-127"/>
                </a:rPr>
                <a:t>自知</a:t>
              </a:r>
            </a:p>
            <a:p>
              <a:pPr algn="ctr" eaLnBrk="0" hangingPunct="0"/>
              <a:endParaRPr lang="zh-CN" altLang="en-US" sz="2000" b="1">
                <a:solidFill>
                  <a:schemeClr val="accent2"/>
                </a:solidFill>
                <a:latin typeface="Verdana" pitchFamily="34" charset="0"/>
                <a:ea typeface="굴림" pitchFamily="34" charset="-127"/>
              </a:endParaRPr>
            </a:p>
          </p:txBody>
        </p:sp>
        <p:sp>
          <p:nvSpPr>
            <p:cNvPr id="195610" name="Rectangle 31"/>
            <p:cNvSpPr>
              <a:spLocks noChangeArrowheads="1"/>
            </p:cNvSpPr>
            <p:nvPr/>
          </p:nvSpPr>
          <p:spPr bwMode="auto">
            <a:xfrm>
              <a:off x="6877050" y="3644900"/>
              <a:ext cx="1295400" cy="641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accent2"/>
                  </a:solidFill>
                </a:rPr>
                <a:t>自我认同</a:t>
              </a:r>
            </a:p>
            <a:p>
              <a:r>
                <a:rPr lang="zh-CN" altLang="en-US" b="1">
                  <a:solidFill>
                    <a:schemeClr val="accent2"/>
                  </a:solidFill>
                </a:rPr>
                <a:t>  我是谁</a:t>
              </a:r>
            </a:p>
          </p:txBody>
        </p:sp>
      </p:grpSp>
      <p:sp>
        <p:nvSpPr>
          <p:cNvPr id="195606" name="Rectangle 2"/>
          <p:cNvSpPr>
            <a:spLocks noGrp="1"/>
          </p:cNvSpPr>
          <p:nvPr>
            <p:ph type="ctrTitle"/>
          </p:nvPr>
        </p:nvSpPr>
        <p:spPr bwMode="auto">
          <a:xfrm>
            <a:off x="395288" y="0"/>
            <a:ext cx="8229600" cy="1214438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solidFill>
                  <a:schemeClr val="tx1"/>
                </a:solidFill>
                <a:effectLst/>
                <a:ea typeface="隶书" pitchFamily="49" charset="-122"/>
              </a:rPr>
              <a:t>自我的成长和发展</a:t>
            </a:r>
          </a:p>
        </p:txBody>
      </p:sp>
      <p:sp>
        <p:nvSpPr>
          <p:cNvPr id="32" name="矩形 31"/>
          <p:cNvSpPr/>
          <p:nvPr/>
        </p:nvSpPr>
        <p:spPr>
          <a:xfrm>
            <a:off x="250825" y="1989138"/>
            <a:ext cx="936625" cy="3311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dirty="0"/>
              <a:t>心</a:t>
            </a:r>
            <a:endParaRPr lang="en-US" altLang="zh-CN" sz="3600" dirty="0"/>
          </a:p>
          <a:p>
            <a:pPr algn="ctr">
              <a:defRPr/>
            </a:pPr>
            <a:r>
              <a:rPr lang="zh-CN" altLang="en-US" sz="3600" dirty="0"/>
              <a:t>理</a:t>
            </a:r>
            <a:endParaRPr lang="en-US" altLang="zh-CN" sz="3600" dirty="0"/>
          </a:p>
          <a:p>
            <a:pPr algn="ctr">
              <a:defRPr/>
            </a:pPr>
            <a:r>
              <a:rPr lang="zh-CN" altLang="en-US" sz="3600" dirty="0"/>
              <a:t>健</a:t>
            </a:r>
            <a:endParaRPr lang="en-US" altLang="zh-CN" sz="3600" dirty="0"/>
          </a:p>
          <a:p>
            <a:pPr algn="ctr">
              <a:defRPr/>
            </a:pPr>
            <a:r>
              <a:rPr lang="zh-CN" altLang="en-US" sz="3600" dirty="0"/>
              <a:t>康</a:t>
            </a:r>
            <a:endParaRPr lang="zh-CN" altLang="en-US" sz="3600" dirty="0"/>
          </a:p>
        </p:txBody>
      </p:sp>
      <p:sp>
        <p:nvSpPr>
          <p:cNvPr id="33" name="矩形 32"/>
          <p:cNvSpPr/>
          <p:nvPr/>
        </p:nvSpPr>
        <p:spPr>
          <a:xfrm>
            <a:off x="7885113" y="1989138"/>
            <a:ext cx="935037" cy="316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dirty="0"/>
              <a:t>成熟独立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2" grpId="0"/>
      <p:bldP spid="13324" grpId="0"/>
      <p:bldP spid="13332" grpId="0"/>
      <p:bldP spid="13333" grpId="0"/>
      <p:bldP spid="13334" grpId="0"/>
      <p:bldP spid="32" grpId="0" animBg="1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/>
          </p:cNvSpPr>
          <p:nvPr>
            <p:ph type="ctrTitle"/>
          </p:nvPr>
        </p:nvSpPr>
        <p:spPr bwMode="auto">
          <a:xfrm>
            <a:off x="755650" y="333375"/>
            <a:ext cx="7766050" cy="91440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effectLst/>
                <a:ea typeface="宋体" pitchFamily="2" charset="-122"/>
              </a:rPr>
              <a:t>自尊</a:t>
            </a:r>
            <a:r>
              <a:rPr lang="zh-CN" altLang="en-US" sz="3200" b="1" smtClean="0">
                <a:solidFill>
                  <a:schemeClr val="accent2"/>
                </a:solidFill>
                <a:effectLst/>
                <a:ea typeface="宋体" pitchFamily="2" charset="-122"/>
              </a:rPr>
              <a:t>（自我感受良好）</a:t>
            </a:r>
            <a:br>
              <a:rPr lang="zh-CN" altLang="en-US" sz="3200" b="1" smtClean="0">
                <a:solidFill>
                  <a:schemeClr val="accent2"/>
                </a:solidFill>
                <a:effectLst/>
                <a:ea typeface="宋体" pitchFamily="2" charset="-122"/>
              </a:rPr>
            </a:br>
            <a:r>
              <a:rPr lang="en-US" altLang="zh-CN" sz="3200" b="1" smtClean="0">
                <a:solidFill>
                  <a:schemeClr val="accent2"/>
                </a:solidFill>
                <a:effectLst/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3200" b="1" smtClean="0">
                <a:solidFill>
                  <a:schemeClr val="accent2"/>
                </a:solidFill>
                <a:effectLst/>
                <a:ea typeface="宋体" pitchFamily="2" charset="-122"/>
              </a:rPr>
              <a:t>生命的原动力、人生的核心需要</a:t>
            </a:r>
          </a:p>
        </p:txBody>
      </p:sp>
      <p:sp>
        <p:nvSpPr>
          <p:cNvPr id="86019" name="Text Box 3"/>
          <p:cNvSpPr txBox="1">
            <a:spLocks noChangeArrowheads="1"/>
          </p:cNvSpPr>
          <p:nvPr/>
        </p:nvSpPr>
        <p:spPr bwMode="auto">
          <a:xfrm>
            <a:off x="684213" y="3284538"/>
            <a:ext cx="17637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Verdana" pitchFamily="34" charset="0"/>
              </a:rPr>
              <a:t>被接纳、被爱</a:t>
            </a:r>
          </a:p>
        </p:txBody>
      </p:sp>
      <p:sp>
        <p:nvSpPr>
          <p:cNvPr id="86020" name="Text Box 4"/>
          <p:cNvSpPr txBox="1">
            <a:spLocks noChangeArrowheads="1"/>
          </p:cNvSpPr>
          <p:nvPr/>
        </p:nvSpPr>
        <p:spPr bwMode="auto">
          <a:xfrm>
            <a:off x="6804025" y="3068638"/>
            <a:ext cx="23399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Verdana" pitchFamily="34" charset="0"/>
              </a:rPr>
              <a:t>能控制、自主性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545138" y="2133600"/>
            <a:ext cx="728662" cy="3527425"/>
            <a:chOff x="3493" y="1344"/>
            <a:chExt cx="459" cy="2222"/>
          </a:xfrm>
        </p:grpSpPr>
        <p:sp>
          <p:nvSpPr>
            <p:cNvPr id="196626" name="AutoShape 6"/>
            <p:cNvSpPr>
              <a:spLocks noChangeArrowheads="1"/>
            </p:cNvSpPr>
            <p:nvPr/>
          </p:nvSpPr>
          <p:spPr bwMode="auto">
            <a:xfrm rot="-938146">
              <a:off x="3493" y="1344"/>
              <a:ext cx="459" cy="2222"/>
            </a:xfrm>
            <a:prstGeom prst="can">
              <a:avLst>
                <a:gd name="adj" fmla="val 121024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627" name="Text Box 7"/>
            <p:cNvSpPr txBox="1">
              <a:spLocks noChangeArrowheads="1"/>
            </p:cNvSpPr>
            <p:nvPr/>
          </p:nvSpPr>
          <p:spPr bwMode="auto">
            <a:xfrm rot="-985919">
              <a:off x="3560" y="2205"/>
              <a:ext cx="385" cy="87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bg1"/>
                  </a:solidFill>
                  <a:latin typeface="Verdana" pitchFamily="34" charset="0"/>
                  <a:ea typeface="楷体_GB2312" pitchFamily="49" charset="-122"/>
                </a:rPr>
                <a:t>成就感</a:t>
              </a: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4240213" y="1989138"/>
            <a:ext cx="731837" cy="2992437"/>
            <a:chOff x="2671" y="1253"/>
            <a:chExt cx="461" cy="1885"/>
          </a:xfrm>
        </p:grpSpPr>
        <p:sp>
          <p:nvSpPr>
            <p:cNvPr id="196624" name="AutoShape 9"/>
            <p:cNvSpPr>
              <a:spLocks noChangeArrowheads="1"/>
            </p:cNvSpPr>
            <p:nvPr/>
          </p:nvSpPr>
          <p:spPr bwMode="auto">
            <a:xfrm>
              <a:off x="2671" y="1253"/>
              <a:ext cx="461" cy="1885"/>
            </a:xfrm>
            <a:prstGeom prst="can">
              <a:avLst>
                <a:gd name="adj" fmla="val 102223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625" name="Text Box 10"/>
            <p:cNvSpPr txBox="1">
              <a:spLocks noChangeArrowheads="1"/>
            </p:cNvSpPr>
            <p:nvPr/>
          </p:nvSpPr>
          <p:spPr bwMode="auto">
            <a:xfrm>
              <a:off x="2737" y="2160"/>
              <a:ext cx="385" cy="771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bg1"/>
                  </a:solidFill>
                  <a:latin typeface="Verdana" pitchFamily="34" charset="0"/>
                  <a:ea typeface="楷体_GB2312" pitchFamily="49" charset="-122"/>
                </a:rPr>
                <a:t>价值感</a:t>
              </a:r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2960688" y="2132013"/>
            <a:ext cx="731837" cy="3594100"/>
            <a:chOff x="1865" y="1343"/>
            <a:chExt cx="461" cy="2264"/>
          </a:xfrm>
        </p:grpSpPr>
        <p:sp>
          <p:nvSpPr>
            <p:cNvPr id="196622" name="AutoShape 12"/>
            <p:cNvSpPr>
              <a:spLocks noChangeArrowheads="1"/>
            </p:cNvSpPr>
            <p:nvPr/>
          </p:nvSpPr>
          <p:spPr bwMode="auto">
            <a:xfrm rot="834952">
              <a:off x="1865" y="1343"/>
              <a:ext cx="461" cy="2264"/>
            </a:xfrm>
            <a:prstGeom prst="can">
              <a:avLst>
                <a:gd name="adj" fmla="val 122777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623" name="Text Box 13"/>
            <p:cNvSpPr txBox="1">
              <a:spLocks noChangeArrowheads="1"/>
            </p:cNvSpPr>
            <p:nvPr/>
          </p:nvSpPr>
          <p:spPr bwMode="auto">
            <a:xfrm rot="834987">
              <a:off x="1881" y="2299"/>
              <a:ext cx="388" cy="76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bg1"/>
                  </a:solidFill>
                  <a:latin typeface="Verdana" pitchFamily="34" charset="0"/>
                  <a:ea typeface="楷体_GB2312" pitchFamily="49" charset="-122"/>
                </a:rPr>
                <a:t>归属感</a:t>
              </a:r>
            </a:p>
          </p:txBody>
        </p:sp>
      </p:grpSp>
      <p:sp>
        <p:nvSpPr>
          <p:cNvPr id="86030" name="Oval 14"/>
          <p:cNvSpPr>
            <a:spLocks noChangeArrowheads="1"/>
          </p:cNvSpPr>
          <p:nvPr/>
        </p:nvSpPr>
        <p:spPr bwMode="auto">
          <a:xfrm>
            <a:off x="2413000" y="1989138"/>
            <a:ext cx="4203700" cy="1196975"/>
          </a:xfrm>
          <a:prstGeom prst="ellipse">
            <a:avLst/>
          </a:prstGeom>
          <a:solidFill>
            <a:schemeClr val="accent2"/>
          </a:solidFill>
          <a:ln w="9525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>
            <a:flatTx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Verdana" pitchFamily="34" charset="0"/>
                <a:ea typeface="楷体_GB2312" pitchFamily="49" charset="-122"/>
              </a:rPr>
              <a:t>自尊</a:t>
            </a:r>
          </a:p>
        </p:txBody>
      </p:sp>
      <p:sp>
        <p:nvSpPr>
          <p:cNvPr id="86031" name="Text Box 15"/>
          <p:cNvSpPr txBox="1">
            <a:spLocks noChangeArrowheads="1"/>
          </p:cNvSpPr>
          <p:nvPr/>
        </p:nvSpPr>
        <p:spPr bwMode="auto">
          <a:xfrm>
            <a:off x="3852863" y="5373688"/>
            <a:ext cx="18002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Verdana" pitchFamily="34" charset="0"/>
              </a:rPr>
              <a:t>被需要、有用</a:t>
            </a:r>
          </a:p>
        </p:txBody>
      </p:sp>
      <p:sp>
        <p:nvSpPr>
          <p:cNvPr id="86032" name="Line 16"/>
          <p:cNvSpPr>
            <a:spLocks noChangeShapeType="1"/>
          </p:cNvSpPr>
          <p:nvPr/>
        </p:nvSpPr>
        <p:spPr bwMode="auto">
          <a:xfrm>
            <a:off x="2268538" y="3573463"/>
            <a:ext cx="719137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6033" name="Line 17"/>
          <p:cNvSpPr>
            <a:spLocks noChangeShapeType="1"/>
          </p:cNvSpPr>
          <p:nvPr/>
        </p:nvSpPr>
        <p:spPr bwMode="auto">
          <a:xfrm flipV="1">
            <a:off x="4645025" y="4868863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6034" name="Line 18"/>
          <p:cNvSpPr>
            <a:spLocks noChangeShapeType="1"/>
          </p:cNvSpPr>
          <p:nvPr/>
        </p:nvSpPr>
        <p:spPr bwMode="auto">
          <a:xfrm flipV="1">
            <a:off x="6300788" y="3500438"/>
            <a:ext cx="1008062" cy="649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86035" name="Picture 19" descr="妈妈的爱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3716338"/>
            <a:ext cx="2087563" cy="156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36" name="Picture 20" descr="小锚射击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9925" y="3716338"/>
            <a:ext cx="1836738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6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6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6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6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6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6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6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6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6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6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86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  <p:bldP spid="86019" grpId="0"/>
      <p:bldP spid="86020" grpId="0"/>
      <p:bldP spid="86030" grpId="0" animBg="1"/>
      <p:bldP spid="86031" grpId="0"/>
      <p:bldP spid="86032" grpId="0" animBg="1"/>
      <p:bldP spid="86033" grpId="0" animBg="1"/>
      <p:bldP spid="86034" grpId="0" animBg="1"/>
    </p:bldLst>
  </p:timing>
</p:sld>
</file>

<file path=ppt/theme/theme1.xml><?xml version="1.0" encoding="utf-8"?>
<a:theme xmlns:a="http://schemas.openxmlformats.org/drawingml/2006/main" name="动力性心理治疗及新进展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动力性心理治疗及新进展</Template>
  <TotalTime>30</TotalTime>
  <Words>2918</Words>
  <Application>Microsoft Office PowerPoint</Application>
  <PresentationFormat>On-screen Show (4:3)</PresentationFormat>
  <Paragraphs>416</Paragraphs>
  <Slides>51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51</vt:i4>
      </vt:variant>
    </vt:vector>
  </HeadingPairs>
  <TitlesOfParts>
    <vt:vector size="68" baseType="lpstr">
      <vt:lpstr>Arial</vt:lpstr>
      <vt:lpstr>宋体</vt:lpstr>
      <vt:lpstr>Century Gothic</vt:lpstr>
      <vt:lpstr>Calibri</vt:lpstr>
      <vt:lpstr>黑体</vt:lpstr>
      <vt:lpstr>Times New Roman</vt:lpstr>
      <vt:lpstr>楷体_GB2312</vt:lpstr>
      <vt:lpstr>隶书</vt:lpstr>
      <vt:lpstr>华文隶书</vt:lpstr>
      <vt:lpstr>Verdana</vt:lpstr>
      <vt:lpstr>굴림</vt:lpstr>
      <vt:lpstr>幼圆</vt:lpstr>
      <vt:lpstr>Tahoma</vt:lpstr>
      <vt:lpstr>Wingdings</vt:lpstr>
      <vt:lpstr>华文中宋</vt:lpstr>
      <vt:lpstr>动力性心理治疗及新进展</vt:lpstr>
      <vt:lpstr>动力性心理治疗及新进展</vt:lpstr>
      <vt:lpstr>团体辅导与 中小学生的心理成长  张焰 zhangyan67cn@sina.com</vt:lpstr>
      <vt:lpstr>幻灯片 2</vt:lpstr>
      <vt:lpstr>幻灯片 3</vt:lpstr>
      <vt:lpstr>幻灯片 4</vt:lpstr>
      <vt:lpstr>幻灯片 5</vt:lpstr>
      <vt:lpstr>早期亲子关系对人际关系的影响</vt:lpstr>
      <vt:lpstr>早期亲子关系给孩子的影响</vt:lpstr>
      <vt:lpstr>自我的成长和发展</vt:lpstr>
      <vt:lpstr>自尊（自我感受良好） ——生命的原动力、人生的核心需要</vt:lpstr>
      <vt:lpstr>自主源于我们的自由意志 </vt:lpstr>
      <vt:lpstr>自知——内部标准和自我评价</vt:lpstr>
      <vt:lpstr>自信的内在基础</vt:lpstr>
      <vt:lpstr>幻灯片 13</vt:lpstr>
      <vt:lpstr>人的依恋类型</vt:lpstr>
      <vt:lpstr>幻灯片 15</vt:lpstr>
      <vt:lpstr>幻灯片 16</vt:lpstr>
      <vt:lpstr>幻灯片 17</vt:lpstr>
      <vt:lpstr>心理辅导团体中成员的角色和义务</vt:lpstr>
      <vt:lpstr>团体中个人学习过程 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团体心理辅导的一般程序</vt:lpstr>
      <vt:lpstr>不同阶段的目标、任务及活动</vt:lpstr>
      <vt:lpstr>方案设计</vt:lpstr>
      <vt:lpstr>团体计划书的项目</vt:lpstr>
      <vt:lpstr>团体计划书的项目</vt:lpstr>
      <vt:lpstr>方案设计总表举例</vt:lpstr>
      <vt:lpstr>幻灯片 33</vt:lpstr>
      <vt:lpstr>分单元的阶段</vt:lpstr>
      <vt:lpstr>团体练习的运用</vt:lpstr>
      <vt:lpstr>团体练习的概念</vt:lpstr>
      <vt:lpstr>团体练习的目的</vt:lpstr>
      <vt:lpstr>团体练习的类型</vt:lpstr>
      <vt:lpstr>团体练习的类型</vt:lpstr>
      <vt:lpstr>选择和预备团体练习</vt:lpstr>
      <vt:lpstr>不同目的的团体练习</vt:lpstr>
      <vt:lpstr>一、促进团体成员相识的练习</vt:lpstr>
      <vt:lpstr>二、建立相互信任与接纳的练习</vt:lpstr>
      <vt:lpstr>三、加强团队合作的练习</vt:lpstr>
      <vt:lpstr>四、促进成员自我探索的练习</vt:lpstr>
      <vt:lpstr>五、探索家庭影响的练习</vt:lpstr>
      <vt:lpstr>六、澄清价值观的练习</vt:lpstr>
      <vt:lpstr>七、突破困境的练习</vt:lpstr>
      <vt:lpstr>八、结束团体的练习</vt:lpstr>
      <vt:lpstr>团体心理辅导不同阶段的活动</vt:lpstr>
      <vt:lpstr>哈哈！讲完了！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团体辅导与 中小学生的心理成长  张焰 zhangyan67cn@sina.com</dc:title>
  <dc:creator/>
  <cp:lastModifiedBy/>
  <cp:revision>1</cp:revision>
  <dcterms:created xsi:type="dcterms:W3CDTF">2011-04-14T14:54:30Z</dcterms:created>
  <dcterms:modified xsi:type="dcterms:W3CDTF">2013-10-28T10:57:20Z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TC103626522052</vt:lpwstr>
  </property>
</Properties>
</file>